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75" r:id="rId3"/>
    <p:sldId id="264" r:id="rId4"/>
    <p:sldId id="306" r:id="rId5"/>
    <p:sldId id="339" r:id="rId6"/>
    <p:sldId id="295" r:id="rId7"/>
    <p:sldId id="346" r:id="rId8"/>
    <p:sldId id="296" r:id="rId9"/>
    <p:sldId id="337" r:id="rId10"/>
    <p:sldId id="341" r:id="rId11"/>
    <p:sldId id="343" r:id="rId12"/>
    <p:sldId id="344" r:id="rId13"/>
    <p:sldId id="265" r:id="rId14"/>
    <p:sldId id="276" r:id="rId15"/>
    <p:sldId id="345" r:id="rId16"/>
    <p:sldId id="300" r:id="rId17"/>
    <p:sldId id="269" r:id="rId18"/>
    <p:sldId id="271" r:id="rId19"/>
    <p:sldId id="272" r:id="rId20"/>
    <p:sldId id="310" r:id="rId21"/>
    <p:sldId id="311" r:id="rId22"/>
    <p:sldId id="312" r:id="rId23"/>
    <p:sldId id="325" r:id="rId24"/>
    <p:sldId id="326" r:id="rId25"/>
    <p:sldId id="327" r:id="rId26"/>
    <p:sldId id="328" r:id="rId27"/>
    <p:sldId id="329" r:id="rId28"/>
    <p:sldId id="318" r:id="rId29"/>
    <p:sldId id="286" r:id="rId30"/>
    <p:sldId id="294" r:id="rId31"/>
    <p:sldId id="291" r:id="rId32"/>
    <p:sldId id="330" r:id="rId33"/>
    <p:sldId id="331" r:id="rId34"/>
    <p:sldId id="332" r:id="rId35"/>
    <p:sldId id="333" r:id="rId36"/>
    <p:sldId id="334" r:id="rId37"/>
    <p:sldId id="335" r:id="rId38"/>
    <p:sldId id="322" r:id="rId39"/>
    <p:sldId id="293" r:id="rId40"/>
    <p:sldId id="323" r:id="rId41"/>
    <p:sldId id="288" r:id="rId42"/>
    <p:sldId id="289" r:id="rId43"/>
    <p:sldId id="285" r:id="rId44"/>
    <p:sldId id="336" r:id="rId45"/>
    <p:sldId id="292" r:id="rId46"/>
    <p:sldId id="262" r:id="rId47"/>
    <p:sldId id="353" r:id="rId48"/>
    <p:sldId id="348" r:id="rId49"/>
    <p:sldId id="349" r:id="rId50"/>
    <p:sldId id="350" r:id="rId51"/>
    <p:sldId id="354" r:id="rId52"/>
    <p:sldId id="355" r:id="rId53"/>
    <p:sldId id="356" r:id="rId54"/>
    <p:sldId id="357" r:id="rId55"/>
    <p:sldId id="358" r:id="rId56"/>
    <p:sldId id="351" r:id="rId57"/>
    <p:sldId id="352" r:id="rId58"/>
    <p:sldId id="359" r:id="rId59"/>
    <p:sldId id="32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 Beasley" initials="WB" lastIdx="1" clrIdx="0">
    <p:extLst>
      <p:ext uri="{19B8F6BF-5375-455C-9EA6-DF929625EA0E}">
        <p15:presenceInfo xmlns:p15="http://schemas.microsoft.com/office/powerpoint/2012/main" userId="7e46068ecabceb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598"/>
    <a:srgbClr val="FDAE61"/>
    <a:srgbClr val="D53E4F"/>
    <a:srgbClr val="66C2A5"/>
    <a:srgbClr val="9E0142"/>
    <a:srgbClr val="5E4FA2"/>
    <a:srgbClr val="3288BD"/>
    <a:srgbClr val="FEE08B"/>
    <a:srgbClr val="FCCDE5"/>
    <a:srgbClr val="FFD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2" autoAdjust="0"/>
    <p:restoredTop sz="88047" autoAdjust="0"/>
  </p:normalViewPr>
  <p:slideViewPr>
    <p:cSldViewPr>
      <p:cViewPr varScale="1">
        <p:scale>
          <a:sx n="121" d="100"/>
          <a:sy n="121" d="100"/>
        </p:scale>
        <p:origin x="71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FED34-3F23-4789-AE56-231D61B02E89}" type="datetimeFigureOut">
              <a:rPr lang="en-US" smtClean="0"/>
              <a:t>9/20/2013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F6B6C-8FD5-4FD5-90C0-FA7F094C2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5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6B6C-8FD5-4FD5-90C0-FA7F094C29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1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670</a:t>
            </a:r>
            <a:r>
              <a:rPr lang="en-US" baseline="0" dirty="0" smtClean="0"/>
              <a:t> active partners in 56 countries as of June 2013</a:t>
            </a:r>
          </a:p>
          <a:p>
            <a:r>
              <a:rPr lang="en-US" baseline="0" dirty="0" smtClean="0"/>
              <a:t>70,000 projects and 92,000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6B6C-8FD5-4FD5-90C0-FA7F094C29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1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oject-redcap.org/videos.ph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zzzzzzzzz.ouhsc.edu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project-redcap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uhscCcanMiechvEvaluation/MReporting/blob/master/OhcaReports/OhcaReport1/OhcaReport1.md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miechvprojects.ouhsc.edu/redcap/BBMC/redcap.html#policy" TargetMode="External"/><Relationship Id="rId3" Type="http://schemas.openxmlformats.org/officeDocument/2006/relationships/hyperlink" Target="https://miechvprojects.ouhsc.edu/redcap/BBMC/redcap.html#overview" TargetMode="External"/><Relationship Id="rId7" Type="http://schemas.openxmlformats.org/officeDocument/2006/relationships/hyperlink" Target="https://miechvprojects.ouhsc.edu/redcap/BBMC/redcap.html#compliance" TargetMode="External"/><Relationship Id="rId12" Type="http://schemas.openxmlformats.org/officeDocument/2006/relationships/hyperlink" Target="https://miechvprojects.ouhsc.edu/redcap/BBMC/redcap.html#information" TargetMode="External"/><Relationship Id="rId2" Type="http://schemas.openxmlformats.org/officeDocument/2006/relationships/hyperlink" Target="https://miechvprojects.ouhsc.edu/redcap/BBMC/redca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echvprojects.ouhsc.edu/redcap/BBMC/redcap.html#licensing" TargetMode="External"/><Relationship Id="rId11" Type="http://schemas.openxmlformats.org/officeDocument/2006/relationships/hyperlink" Target="https://miechvprojects.ouhsc.edu/redcap/BBMC/redcap.html#help" TargetMode="External"/><Relationship Id="rId5" Type="http://schemas.openxmlformats.org/officeDocument/2006/relationships/hyperlink" Target="https://miechvprojects.ouhsc.edu/redcap/BBMC/redcap.html#login" TargetMode="External"/><Relationship Id="rId10" Type="http://schemas.openxmlformats.org/officeDocument/2006/relationships/hyperlink" Target="https://miechvprojects.ouhsc.edu/redcap/BBMC/redcap.html#advancedtraining" TargetMode="External"/><Relationship Id="rId4" Type="http://schemas.openxmlformats.org/officeDocument/2006/relationships/hyperlink" Target="https://miechvprojects.ouhsc.edu/redcap/BBMC/redcap.html#access" TargetMode="External"/><Relationship Id="rId9" Type="http://schemas.openxmlformats.org/officeDocument/2006/relationships/hyperlink" Target="https://miechvprojects.ouhsc.edu/redcap/BBMC/redcap.html#basictraini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iechvprojects.ouhsc.edu/redcap" TargetMode="External"/><Relationship Id="rId2" Type="http://schemas.openxmlformats.org/officeDocument/2006/relationships/hyperlink" Target="https://miechvprojects.ouhsc.edu/redcap/BBMC/redcap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16/j.jbi.2008.08.010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685800"/>
            <a:ext cx="8991600" cy="2914651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4000" b="1" dirty="0"/>
              <a:t>Optimizing Study Management Using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/>
              <a:t> </a:t>
            </a:r>
            <a:r>
              <a:rPr lang="en-US" sz="4000" b="1" dirty="0" smtClean="0"/>
              <a:t>               : </a:t>
            </a:r>
            <a:br>
              <a:rPr lang="en-US" sz="4000" b="1" dirty="0" smtClean="0"/>
            </a:br>
            <a:r>
              <a:rPr lang="en-US" sz="4000" b="1" dirty="0" smtClean="0"/>
              <a:t>A </a:t>
            </a:r>
            <a:r>
              <a:rPr lang="en-US" sz="4000" b="1" dirty="0"/>
              <a:t>secure web application for building and managing surveys and databases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886200"/>
            <a:ext cx="8915400" cy="28956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David Bard, PhD</a:t>
            </a:r>
          </a:p>
          <a:p>
            <a:r>
              <a:rPr lang="en-US" sz="2000" dirty="0">
                <a:solidFill>
                  <a:schemeClr val="bg1"/>
                </a:solidFill>
              </a:rPr>
              <a:t>Biomedical and Behavioral Methodology Core (</a:t>
            </a:r>
            <a:r>
              <a:rPr lang="el-GR" sz="2000" dirty="0">
                <a:solidFill>
                  <a:schemeClr val="bg1"/>
                </a:solidFill>
              </a:rPr>
              <a:t>ββ</a:t>
            </a:r>
            <a:r>
              <a:rPr lang="en-US" sz="2000" dirty="0">
                <a:solidFill>
                  <a:schemeClr val="bg1"/>
                </a:solidFill>
              </a:rPr>
              <a:t>ϺC)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Department of Pediatrics, OU College of Medicine</a:t>
            </a:r>
          </a:p>
          <a:p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???Research Lunch Forum???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Department of Rehabilitation Sciences, College of Allied Health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October 11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smtClean="0">
                <a:solidFill>
                  <a:schemeClr val="bg1"/>
                </a:solidFill>
              </a:rPr>
              <a:t>2013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2" descr="REDC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76776"/>
            <a:ext cx="1981200" cy="6090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960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Brief </a:t>
            </a:r>
            <a:r>
              <a:rPr lang="en-US" sz="4900" dirty="0" err="1" smtClean="0"/>
              <a:t>REDCap</a:t>
            </a:r>
            <a:r>
              <a:rPr lang="en-US" sz="4900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to design a </a:t>
            </a:r>
            <a:r>
              <a:rPr lang="en-US" dirty="0" err="1" smtClean="0"/>
              <a:t>REDCap</a:t>
            </a:r>
            <a:r>
              <a:rPr lang="en-US" dirty="0" smtClean="0"/>
              <a:t> project</a:t>
            </a:r>
          </a:p>
          <a:p>
            <a:pPr lvl="1"/>
            <a:r>
              <a:rPr lang="en-US" dirty="0" smtClean="0"/>
              <a:t>Online demonstrations</a:t>
            </a:r>
          </a:p>
          <a:p>
            <a:pPr lvl="2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www.project-redcap.org/videos.php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Templates and demos inside each </a:t>
            </a:r>
            <a:r>
              <a:rPr lang="en-US" dirty="0" err="1" smtClean="0"/>
              <a:t>REDCap</a:t>
            </a:r>
            <a:r>
              <a:rPr lang="en-US" dirty="0" smtClean="0"/>
              <a:t> instance</a:t>
            </a:r>
          </a:p>
          <a:p>
            <a:pPr lvl="1"/>
            <a:r>
              <a:rPr lang="en-US" dirty="0" err="1" smtClean="0"/>
              <a:t>REDCap</a:t>
            </a:r>
            <a:r>
              <a:rPr lang="en-US" dirty="0" smtClean="0"/>
              <a:t> </a:t>
            </a:r>
            <a:r>
              <a:rPr lang="en-US" dirty="0" err="1" smtClean="0"/>
              <a:t>google</a:t>
            </a:r>
            <a:r>
              <a:rPr lang="en-US" dirty="0" smtClean="0"/>
              <a:t> group FAQ</a:t>
            </a:r>
          </a:p>
          <a:p>
            <a:r>
              <a:rPr lang="en-US" dirty="0" smtClean="0"/>
              <a:t>Survey project demo</a:t>
            </a:r>
          </a:p>
          <a:p>
            <a:r>
              <a:rPr lang="en-US" dirty="0" smtClean="0"/>
              <a:t>Form project demo (cross-sectional and longitudinal)</a:t>
            </a:r>
          </a:p>
          <a:p>
            <a:r>
              <a:rPr lang="en-US" dirty="0" smtClean="0"/>
              <a:t>If time permits</a:t>
            </a:r>
          </a:p>
          <a:p>
            <a:pPr lvl="1"/>
            <a:r>
              <a:rPr lang="en-US" dirty="0" err="1" smtClean="0"/>
              <a:t>REDCap</a:t>
            </a:r>
            <a:r>
              <a:rPr lang="en-US" dirty="0" smtClean="0"/>
              <a:t> project for managing all research projects</a:t>
            </a:r>
          </a:p>
          <a:p>
            <a:pPr lvl="1"/>
            <a:r>
              <a:rPr lang="en-US" dirty="0" smtClean="0"/>
              <a:t>Quality </a:t>
            </a:r>
            <a:r>
              <a:rPr lang="en-US" dirty="0"/>
              <a:t>i</a:t>
            </a:r>
            <a:r>
              <a:rPr lang="en-US" dirty="0" smtClean="0"/>
              <a:t>mprovement operational database</a:t>
            </a:r>
          </a:p>
          <a:p>
            <a:pPr lvl="1"/>
            <a:r>
              <a:rPr lang="en-US" dirty="0" smtClean="0"/>
              <a:t>Relational database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800" dirty="0" smtClean="0"/>
              <a:t>Example: Survey-based </a:t>
            </a:r>
            <a:r>
              <a:rPr lang="en-US" sz="4800" dirty="0"/>
              <a:t>Data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r>
              <a:rPr lang="en-US" dirty="0" smtClean="0"/>
              <a:t>Login to DBP </a:t>
            </a:r>
            <a:r>
              <a:rPr lang="en-US" dirty="0" err="1" smtClean="0"/>
              <a:t>REDCap</a:t>
            </a:r>
            <a:r>
              <a:rPr lang="en-US" dirty="0" smtClean="0"/>
              <a:t> (all instances use OUHSC username and password authentication)</a:t>
            </a:r>
          </a:p>
          <a:p>
            <a:r>
              <a:rPr lang="en-US" dirty="0" smtClean="0"/>
              <a:t>Go to My Projects and select </a:t>
            </a:r>
            <a:r>
              <a:rPr lang="en-US" dirty="0" err="1" smtClean="0"/>
              <a:t>DataAnalytics</a:t>
            </a:r>
            <a:r>
              <a:rPr lang="en-US" dirty="0" smtClean="0"/>
              <a:t> Core Demo: Survey</a:t>
            </a:r>
          </a:p>
          <a:p>
            <a:pPr lvl="1"/>
            <a:r>
              <a:rPr lang="en-US" dirty="0" smtClean="0"/>
              <a:t>Click “Open Survey” button</a:t>
            </a:r>
          </a:p>
          <a:p>
            <a:pPr lvl="1"/>
            <a:r>
              <a:rPr lang="en-US" dirty="0" smtClean="0"/>
              <a:t>Click “Invite Participants” link, then “Open public survey”</a:t>
            </a:r>
          </a:p>
          <a:p>
            <a:pPr lvl="2"/>
            <a:r>
              <a:rPr lang="en-US" dirty="0" smtClean="0"/>
              <a:t>Notice </a:t>
            </a:r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Click “Invite Participants”, then “Add participants”</a:t>
            </a:r>
          </a:p>
          <a:p>
            <a:pPr lvl="2"/>
            <a:r>
              <a:rPr lang="en-US" dirty="0" smtClean="0"/>
              <a:t>Add email address then click “Send Survey Invitations”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800" dirty="0" smtClean="0"/>
              <a:t>Example: Survey-based </a:t>
            </a:r>
            <a:r>
              <a:rPr lang="en-US" sz="4800" dirty="0"/>
              <a:t>Data Entry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44628"/>
            <a:ext cx="7019925" cy="472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35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3200400" cy="17526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Form-based Data Entry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"/>
            <a:ext cx="5493464" cy="670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5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Thomas’ Data Entry Demonstration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10245"/>
            <a:ext cx="80010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Go to </a:t>
            </a:r>
            <a:r>
              <a:rPr lang="en-US" sz="3600" dirty="0">
                <a:hlinkClick r:id="rId2"/>
              </a:rPr>
              <a:t>https</a:t>
            </a:r>
            <a:r>
              <a:rPr lang="en-US" sz="3600" dirty="0" smtClean="0">
                <a:hlinkClick r:id="rId2"/>
              </a:rPr>
              <a:t>://zzzzzzzzz.ouhsc.edu</a:t>
            </a:r>
            <a:r>
              <a:rPr lang="en-US" sz="3600" dirty="0">
                <a:hlinkClick r:id="rId2"/>
              </a:rPr>
              <a:t>/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Login</a:t>
            </a:r>
            <a:br>
              <a:rPr lang="en-US" sz="3600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Select project “testing123”</a:t>
            </a:r>
            <a:br>
              <a:rPr lang="en-US" sz="3600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Enter some more test data</a:t>
            </a:r>
            <a:br>
              <a:rPr lang="en-US" sz="3600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Create a calendar entry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(Note: the exact address has been changed for security purposes.)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5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800" dirty="0" smtClean="0"/>
              <a:t>Data Dictionary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Can create an entire project by uploading pre-existing data dictionary .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Click “My Projects” and select ‘</a:t>
            </a:r>
            <a:r>
              <a:rPr lang="en-US" dirty="0" err="1" smtClean="0"/>
              <a:t>DATAnalytics</a:t>
            </a:r>
            <a:r>
              <a:rPr lang="en-US" dirty="0" smtClean="0"/>
              <a:t> </a:t>
            </a:r>
            <a:r>
              <a:rPr lang="en-US" dirty="0"/>
              <a:t>Core Demo: Data Dictionary </a:t>
            </a:r>
            <a:r>
              <a:rPr lang="en-US" dirty="0" smtClean="0"/>
              <a:t>Upload’</a:t>
            </a:r>
          </a:p>
          <a:p>
            <a:pPr lvl="1"/>
            <a:r>
              <a:rPr lang="en-US" dirty="0" smtClean="0"/>
              <a:t>Click “Upload Data Dictionary” button and select dictionary file</a:t>
            </a:r>
            <a:endParaRPr lang="en-US" dirty="0"/>
          </a:p>
          <a:p>
            <a:r>
              <a:rPr lang="en-US" dirty="0" smtClean="0"/>
              <a:t>Change existing field using data dictionary</a:t>
            </a:r>
          </a:p>
          <a:p>
            <a:pPr lvl="1"/>
            <a:r>
              <a:rPr lang="en-US" dirty="0" smtClean="0"/>
              <a:t>Click “Project Setup” button, </a:t>
            </a:r>
            <a:r>
              <a:rPr lang="en-US" dirty="0"/>
              <a:t>then “Upload Data Dictionary” </a:t>
            </a:r>
            <a:endParaRPr lang="en-US" dirty="0" smtClean="0"/>
          </a:p>
          <a:p>
            <a:pPr lvl="1"/>
            <a:r>
              <a:rPr lang="en-US" dirty="0" smtClean="0"/>
              <a:t>Select new dictionary file and “Commit Changes”</a:t>
            </a:r>
          </a:p>
          <a:p>
            <a:r>
              <a:rPr lang="en-US" dirty="0" smtClean="0"/>
              <a:t>Add new fields using data dictionary</a:t>
            </a:r>
          </a:p>
          <a:p>
            <a:pPr lvl="1"/>
            <a:r>
              <a:rPr lang="en-US" dirty="0" smtClean="0"/>
              <a:t>Same as change existing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Possible REDCap Workflows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26884"/>
            <a:ext cx="9144001" cy="580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30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D53E4F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Scenarios Favoring REDCap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Project requires a centralized data store, but </a:t>
            </a:r>
            <a:r>
              <a:rPr lang="en-US" dirty="0"/>
              <a:t>multiple </a:t>
            </a:r>
            <a:r>
              <a:rPr lang="en-US" dirty="0" smtClean="0"/>
              <a:t>locations for data entry. 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- Avoid syncing different locations manually.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You want a flexible, universal framework to create consistent data systems for </a:t>
            </a:r>
            <a:r>
              <a:rPr lang="en-US" dirty="0" smtClean="0"/>
              <a:t>multiple clinical </a:t>
            </a:r>
            <a:r>
              <a:rPr lang="en-US" dirty="0"/>
              <a:t>projects (research and possibly operations</a:t>
            </a:r>
            <a:r>
              <a:rPr lang="en-US" dirty="0" smtClean="0"/>
              <a:t>).</a:t>
            </a:r>
            <a:r>
              <a:rPr lang="en-US" dirty="0">
                <a:solidFill>
                  <a:prstClr val="black"/>
                </a:solidFill>
              </a:rPr>
              <a:t>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- Reduces your development time &amp; your staff’s training time.</a:t>
            </a:r>
            <a:b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</a:b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- Reduces writing new text for grant proposals and IRB?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Project has a relatively flat data structure.</a:t>
            </a:r>
          </a:p>
          <a:p>
            <a:pPr lvl="1"/>
            <a:r>
              <a:rPr lang="en-US" dirty="0" smtClean="0"/>
              <a:t>Typically accommodates 2 or 3 levels well, but is clumsy beyond that.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County, Practice, Provider, Patient, Time, Family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5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14400"/>
            <a:ext cx="9120924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D53E4F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Scenario NOT favoring REDCap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D53E4F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Scenarios Favoring REDCap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No professional software developer on the project</a:t>
            </a:r>
          </a:p>
          <a:p>
            <a:pPr lvl="1"/>
            <a:r>
              <a:rPr lang="en-US" dirty="0"/>
              <a:t>There’s nothing magical about REDCap; it accommodates the designs and needs of many clinical projects.</a:t>
            </a:r>
          </a:p>
          <a:p>
            <a:pPr lvl="1"/>
            <a:r>
              <a:rPr lang="en-US" dirty="0"/>
              <a:t>To develop a comparable system from scratch, you’d need experience with several technologies.</a:t>
            </a:r>
          </a:p>
          <a:p>
            <a:endParaRPr lang="en-US" dirty="0" smtClean="0"/>
          </a:p>
          <a:p>
            <a:r>
              <a:rPr lang="en-US" dirty="0" smtClean="0"/>
              <a:t>There are lots of dimensions and trade-offs when designing </a:t>
            </a:r>
            <a:r>
              <a:rPr lang="en-US" dirty="0"/>
              <a:t>clinical </a:t>
            </a:r>
            <a:r>
              <a:rPr lang="en-US" dirty="0" smtClean="0"/>
              <a:t>research, and</a:t>
            </a:r>
            <a:br>
              <a:rPr lang="en-US" dirty="0" smtClean="0"/>
            </a:br>
            <a:r>
              <a:rPr lang="en-US" dirty="0" smtClean="0"/>
              <a:t>REDCap is </a:t>
            </a:r>
            <a:r>
              <a:rPr lang="en-US" b="1" dirty="0" smtClean="0"/>
              <a:t>close to the sweet spot </a:t>
            </a:r>
            <a:r>
              <a:rPr lang="en-US" dirty="0" smtClean="0"/>
              <a:t>for most designs.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Candidate for replacing Access, Survey Monkey, Excel.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4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24807"/>
              </p:ext>
            </p:extLst>
          </p:nvPr>
        </p:nvGraphicFramePr>
        <p:xfrm>
          <a:off x="152400" y="990600"/>
          <a:ext cx="8839200" cy="541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200"/>
              </a:tblGrid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 smtClean="0"/>
                        <a:t>REDCap</a:t>
                      </a:r>
                      <a:r>
                        <a:rPr lang="en-US" sz="3600" dirty="0" smtClean="0"/>
                        <a:t> Overview and OUHSC History</a:t>
                      </a:r>
                    </a:p>
                  </a:txBody>
                  <a:tcPr>
                    <a:solidFill>
                      <a:srgbClr val="9E0142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Scenarios Favoring REDCap</a:t>
                      </a:r>
                      <a:endParaRPr lang="en-US" sz="3600" dirty="0"/>
                    </a:p>
                  </a:txBody>
                  <a:tcPr>
                    <a:solidFill>
                      <a:srgbClr val="D53E4F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Reports for Project Management</a:t>
                      </a:r>
                      <a:endParaRPr lang="en-US" sz="3600" dirty="0"/>
                    </a:p>
                  </a:txBody>
                  <a:tcPr>
                    <a:solidFill>
                      <a:srgbClr val="FDAE61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Reports for Outcomes</a:t>
                      </a:r>
                    </a:p>
                  </a:txBody>
                  <a:tcPr>
                    <a:solidFill>
                      <a:srgbClr val="E6F598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Overall Goals</a:t>
                      </a:r>
                    </a:p>
                  </a:txBody>
                  <a:tcPr>
                    <a:solidFill>
                      <a:srgbClr val="66C2A5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Accessing </a:t>
                      </a:r>
                      <a:r>
                        <a:rPr lang="en-US" sz="3600" dirty="0" err="1" smtClean="0"/>
                        <a:t>REDCap</a:t>
                      </a:r>
                      <a:r>
                        <a:rPr lang="en-US" sz="3600" dirty="0" smtClean="0"/>
                        <a:t> at OUHSC</a:t>
                      </a:r>
                      <a:endParaRPr lang="en-US" sz="3600" dirty="0" smtClean="0"/>
                    </a:p>
                  </a:txBody>
                  <a:tcPr>
                    <a:solidFill>
                      <a:srgbClr val="3288BD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Security </a:t>
                      </a:r>
                      <a:r>
                        <a:rPr lang="en-US" sz="3600" dirty="0" smtClean="0"/>
                        <a:t>Practices and Policies</a:t>
                      </a:r>
                      <a:endParaRPr lang="en-US" sz="3600" dirty="0" smtClean="0"/>
                    </a:p>
                  </a:txBody>
                  <a:tcPr>
                    <a:solidFill>
                      <a:srgbClr val="5E4FA2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Citing </a:t>
                      </a:r>
                      <a:r>
                        <a:rPr lang="en-US" sz="3600" dirty="0" err="1" smtClean="0"/>
                        <a:t>REDCap</a:t>
                      </a:r>
                      <a:r>
                        <a:rPr lang="en-US" sz="3600" dirty="0" smtClean="0"/>
                        <a:t> in grants/IRB/manuscripts</a:t>
                      </a:r>
                      <a:endParaRPr lang="en-US" sz="3600" dirty="0" smtClean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94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Project Management with </a:t>
            </a:r>
            <a:r>
              <a:rPr lang="en-US" sz="4900" dirty="0" err="1" smtClean="0"/>
              <a:t>REDCap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While the original intent of the development of </a:t>
            </a:r>
            <a:r>
              <a:rPr lang="en-US" dirty="0" err="1" smtClean="0"/>
              <a:t>REDCap</a:t>
            </a:r>
            <a:r>
              <a:rPr lang="en-US" dirty="0" smtClean="0"/>
              <a:t> was to provide researchers with a secure web application for research, a </a:t>
            </a:r>
            <a:r>
              <a:rPr lang="en-US" dirty="0" err="1" smtClean="0"/>
              <a:t>REDCap</a:t>
            </a:r>
            <a:r>
              <a:rPr lang="en-US" dirty="0" smtClean="0"/>
              <a:t> project can be designed to simultaneously aid in project management and productivity monitoring.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94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Productivity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do you want to monitor?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Productivity indicators can be incorporated in the original design phase of a </a:t>
            </a:r>
            <a:r>
              <a:rPr lang="en-US" dirty="0" err="1" smtClean="0"/>
              <a:t>REDCap</a:t>
            </a:r>
            <a:r>
              <a:rPr lang="en-US" dirty="0" smtClean="0"/>
              <a:t> project, or added to an existing project.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99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MIECHV Project Productivity Indicators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r>
              <a:rPr lang="en-US" dirty="0" smtClean="0"/>
              <a:t>Community Survey Recruitment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Total recruitment calls made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Time spent on recruitment calls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Average time per recruiting call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Number of recruits who agreed to participate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Percent of recruits who agreed to participate</a:t>
            </a:r>
            <a:endParaRPr lang="en-US" dirty="0"/>
          </a:p>
          <a:p>
            <a:r>
              <a:rPr lang="en-US" dirty="0" smtClean="0"/>
              <a:t>Community Surveying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Total interviews completed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Time spent conducting interviews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Average time per interview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70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(Project Aggregate)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4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(6 Month History)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000125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0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(7 Day History)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152525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15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(Project Aggregate)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000125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1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Example Report (4 Week History)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524000"/>
            <a:ext cx="7513637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2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FDAE61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err="1" smtClean="0"/>
              <a:t>REDCap</a:t>
            </a:r>
            <a:r>
              <a:rPr lang="en-US" sz="4900" dirty="0" smtClean="0"/>
              <a:t>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Flexibility: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Productivity indicators established by project team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Reporting methods determined by project needs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All aspects are customizable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Current and </a:t>
            </a:r>
            <a:r>
              <a:rPr lang="en-US" smtClean="0"/>
              <a:t>historical reports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Automated:</a:t>
            </a:r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Not necessary to compile data</a:t>
            </a:r>
            <a:endParaRPr lang="en-US" dirty="0"/>
          </a:p>
          <a:p>
            <a:pPr lvl="1">
              <a:buFont typeface="Calibri" pitchFamily="34" charset="0"/>
              <a:buChar char="⁻"/>
            </a:pPr>
            <a:r>
              <a:rPr lang="en-US" dirty="0" smtClean="0"/>
              <a:t>Real-time data availability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78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  <a:solidFill>
            <a:srgbClr val="E6F598"/>
          </a:solidFill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 smtClean="0"/>
              <a:t>Reports for Outcomes:</a:t>
            </a:r>
            <a:br>
              <a:rPr lang="en-US" dirty="0" smtClean="0"/>
            </a:br>
            <a:r>
              <a:rPr lang="en-US" sz="3600" dirty="0" smtClean="0"/>
              <a:t>within REDCap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44958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Accommodates basic descriptives &amp; graphs, </a:t>
            </a:r>
            <a:br>
              <a:rPr lang="en-US" dirty="0" smtClean="0"/>
            </a:br>
            <a:r>
              <a:rPr lang="en-US" dirty="0" smtClean="0"/>
              <a:t>but not much more.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74" y="1524000"/>
            <a:ext cx="4855826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33850"/>
            <a:ext cx="4871024" cy="2665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6" y="3505201"/>
            <a:ext cx="347836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8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Autofit/>
          </a:bodyPr>
          <a:lstStyle/>
          <a:p>
            <a:r>
              <a:rPr lang="en-US" sz="3200" dirty="0" err="1" smtClean="0"/>
              <a:t>REDCap</a:t>
            </a:r>
            <a:r>
              <a:rPr lang="en-US" sz="3200" dirty="0" smtClean="0"/>
              <a:t> </a:t>
            </a:r>
            <a:r>
              <a:rPr lang="en-US" sz="3200" dirty="0"/>
              <a:t>overview (</a:t>
            </a:r>
            <a:r>
              <a:rPr lang="en-US" sz="3200" dirty="0">
                <a:hlinkClick r:id="rId2"/>
              </a:rPr>
              <a:t>http://project-redcap.org</a:t>
            </a:r>
            <a:r>
              <a:rPr lang="en-US" sz="3200" dirty="0" smtClean="0">
                <a:hlinkClick r:id="rId2"/>
              </a:rPr>
              <a:t>/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Secure web application for building and managing surveys and databases.</a:t>
            </a:r>
          </a:p>
          <a:p>
            <a:pPr lvl="1"/>
            <a:r>
              <a:rPr lang="en-US" dirty="0" smtClean="0"/>
              <a:t>Developed by informatics core at Vanderbilt with support from NCRR and NIH.</a:t>
            </a:r>
          </a:p>
          <a:p>
            <a:pPr lvl="2"/>
            <a:r>
              <a:rPr lang="en-US" dirty="0" smtClean="0"/>
              <a:t>Designed for academic biomedical researchers.</a:t>
            </a:r>
          </a:p>
          <a:p>
            <a:r>
              <a:rPr lang="en-US" dirty="0" smtClean="0"/>
              <a:t>Provides:</a:t>
            </a:r>
          </a:p>
          <a:p>
            <a:pPr lvl="1"/>
            <a:r>
              <a:rPr lang="en-US" dirty="0" smtClean="0"/>
              <a:t>A centralized, back-end storage component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smtClean="0"/>
              <a:t>Tools to create an interactive </a:t>
            </a:r>
            <a:r>
              <a:rPr lang="en-US" dirty="0"/>
              <a:t>front-end </a:t>
            </a:r>
            <a:r>
              <a:rPr lang="en-US" dirty="0" smtClean="0"/>
              <a:t>html GUI.</a:t>
            </a:r>
          </a:p>
          <a:p>
            <a:pPr lvl="1"/>
            <a:r>
              <a:rPr lang="en-US" dirty="0" smtClean="0"/>
              <a:t>An API to import &amp; export data.</a:t>
            </a:r>
          </a:p>
          <a:p>
            <a:pPr lvl="1"/>
            <a:r>
              <a:rPr lang="en-US" dirty="0" smtClean="0"/>
              <a:t>Example templates.</a:t>
            </a:r>
          </a:p>
          <a:p>
            <a:pPr lvl="1"/>
            <a:r>
              <a:rPr lang="en-US" dirty="0" smtClean="0"/>
              <a:t>Instructional videos for training.</a:t>
            </a:r>
          </a:p>
          <a:p>
            <a:pPr lvl="1"/>
            <a:r>
              <a:rPr lang="en-US" dirty="0" smtClean="0"/>
              <a:t>User-group network of institutional researchers.</a:t>
            </a:r>
          </a:p>
          <a:p>
            <a:pPr lvl="1"/>
            <a:r>
              <a:rPr lang="en-US" dirty="0"/>
              <a:t>Also </a:t>
            </a:r>
            <a:r>
              <a:rPr lang="en-US" dirty="0" smtClean="0"/>
              <a:t>included: built-in </a:t>
            </a:r>
            <a:r>
              <a:rPr lang="en-US" dirty="0"/>
              <a:t>project calendar, </a:t>
            </a:r>
            <a:r>
              <a:rPr lang="en-US" dirty="0" smtClean="0"/>
              <a:t>scheduling </a:t>
            </a:r>
            <a:r>
              <a:rPr lang="en-US" dirty="0"/>
              <a:t>module, ad hoc reporting tools, and advanced features, such as branching logic, file uploading, and calculated fields.</a:t>
            </a:r>
            <a:endParaRPr lang="en-US" dirty="0" smtClean="0"/>
          </a:p>
          <a:p>
            <a:r>
              <a:rPr lang="en-US" dirty="0" smtClean="0"/>
              <a:t>It can reduce</a:t>
            </a:r>
          </a:p>
          <a:p>
            <a:pPr lvl="1"/>
            <a:r>
              <a:rPr lang="en-US" dirty="0" smtClean="0"/>
              <a:t>Developing a lot of new software applications.</a:t>
            </a:r>
          </a:p>
          <a:p>
            <a:pPr lvl="1"/>
            <a:r>
              <a:rPr lang="en-US" dirty="0" smtClean="0"/>
              <a:t>Anxieties related to security of home-grown software.</a:t>
            </a:r>
          </a:p>
        </p:txBody>
      </p:sp>
    </p:spTree>
    <p:extLst>
      <p:ext uri="{BB962C8B-B14F-4D97-AF65-F5344CB8AC3E}">
        <p14:creationId xmlns:p14="http://schemas.microsoft.com/office/powerpoint/2010/main" val="39067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Use automation to present results in a coherent document.</a:t>
            </a:r>
          </a:p>
          <a:p>
            <a:endParaRPr lang="en-US" dirty="0" smtClean="0"/>
          </a:p>
          <a:p>
            <a:r>
              <a:rPr lang="en-US" dirty="0" smtClean="0"/>
              <a:t>Eliminate the need to repeatedly copy &amp; paste:</a:t>
            </a:r>
          </a:p>
          <a:p>
            <a:pPr lvl="1"/>
            <a:r>
              <a:rPr lang="en-US" dirty="0" smtClean="0"/>
              <a:t>Multiple descriptives, graphs, and model results.</a:t>
            </a:r>
          </a:p>
          <a:p>
            <a:pPr lvl="1"/>
            <a:r>
              <a:rPr lang="en-US" dirty="0" smtClean="0"/>
              <a:t>Updated results after more data trickles in.</a:t>
            </a:r>
          </a:p>
          <a:p>
            <a:pPr lvl="1"/>
            <a:endParaRPr lang="en-US" dirty="0"/>
          </a:p>
          <a:p>
            <a:r>
              <a:rPr lang="en-US" dirty="0" smtClean="0"/>
              <a:t>Internal vs. External Audiences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" y="76200"/>
            <a:ext cx="8991600" cy="1143000"/>
          </a:xfrm>
          <a:prstGeom prst="rect">
            <a:avLst/>
          </a:prstGeom>
          <a:solidFill>
            <a:srgbClr val="E6F598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dirty="0" smtClean="0"/>
              <a:t>Reports for Outcomes:</a:t>
            </a:r>
            <a:br>
              <a:rPr lang="en-US" dirty="0" smtClean="0"/>
            </a:br>
            <a:r>
              <a:rPr lang="en-US" sz="3600" dirty="0" smtClean="0"/>
              <a:t>External to REDCap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  <a:solidFill>
            <a:srgbClr val="E6F598"/>
          </a:solidFill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/>
              <a:t>Reports for Outcomes:</a:t>
            </a:r>
            <a:br>
              <a:rPr lang="en-US" dirty="0"/>
            </a:br>
            <a:r>
              <a:rPr lang="en-US" sz="3600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Descriptives &amp; graphs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 internal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audiences.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Tables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external audiences.</a:t>
            </a:r>
          </a:p>
          <a:p>
            <a:endParaRPr lang="en-US" dirty="0"/>
          </a:p>
          <a:p>
            <a:r>
              <a:rPr lang="en-US" dirty="0" smtClean="0"/>
              <a:t>Text and Graphs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 external audiences.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Optionally hosted online.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https://github.com/OuhscCcanMiechvEvaluation/MReporting/blob/master/OhcaReports/OhcaReport1/OhcaReport1.md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4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951"/>
            <a:ext cx="9144000" cy="619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Quick for Internal Audiences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335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20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3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762"/>
            <a:ext cx="9144000" cy="621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8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  <p:pic>
        <p:nvPicPr>
          <p:cNvPr id="8196" name="Picture 4" descr="F:\Projects\OuHsc\Miechv\MReporting\Publications\Presentation2013-06-Professional Dev Lunch\NurseTre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762"/>
            <a:ext cx="9144000" cy="62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762"/>
            <a:ext cx="9144000" cy="621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1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Projects\OuHsc\Miechv\MReporting\Publications\Presentation2013-06-Professional Dev Lunch\NurseActivit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52399"/>
            <a:ext cx="10645043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Text and Graphs for External Audiences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83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457200"/>
          </a:xfrm>
          <a:solidFill>
            <a:srgbClr val="E6F598"/>
          </a:solidFill>
        </p:spPr>
        <p:txBody>
          <a:bodyPr>
            <a:noAutofit/>
          </a:bodyPr>
          <a:lstStyle/>
          <a:p>
            <a:pPr marL="0" indent="0"/>
            <a:r>
              <a:rPr lang="en-US" sz="3600" dirty="0" smtClean="0"/>
              <a:t>Tables for External Audiences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4501"/>
            <a:ext cx="9144000" cy="535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4489"/>
            <a:ext cx="9144000" cy="622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200" y="76200"/>
            <a:ext cx="8991600" cy="457200"/>
          </a:xfrm>
          <a:prstGeom prst="rect">
            <a:avLst/>
          </a:prstGeom>
          <a:solidFill>
            <a:srgbClr val="E6F59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Quick for Internal Audiences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89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Autofit/>
          </a:bodyPr>
          <a:lstStyle/>
          <a:p>
            <a:r>
              <a:rPr lang="en-US" sz="4000" dirty="0"/>
              <a:t>REDCap Software </a:t>
            </a:r>
            <a:r>
              <a:rPr lang="en-US" sz="4000" dirty="0" smtClean="0"/>
              <a:t>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>
            <a:normAutofit fontScale="92500" lnSpcReduction="10000"/>
          </a:bodyPr>
          <a:lstStyle/>
          <a:p>
            <a:pPr marL="460375" indent="-460375">
              <a:lnSpc>
                <a:spcPct val="170000"/>
              </a:lnSpc>
              <a:buNone/>
            </a:pPr>
            <a:r>
              <a:rPr lang="en-US" b="1" dirty="0" smtClean="0"/>
              <a:t>Availability</a:t>
            </a:r>
            <a:r>
              <a:rPr lang="en-US" dirty="0"/>
              <a:t> - Software </a:t>
            </a:r>
            <a:r>
              <a:rPr lang="en-US" dirty="0" smtClean="0"/>
              <a:t>available </a:t>
            </a:r>
            <a:r>
              <a:rPr lang="en-US" dirty="0"/>
              <a:t>at no cost for </a:t>
            </a:r>
            <a:r>
              <a:rPr lang="en-US" dirty="0" smtClean="0"/>
              <a:t>REDCap partners.</a:t>
            </a:r>
            <a:endParaRPr lang="en-US" dirty="0"/>
          </a:p>
          <a:p>
            <a:pPr marL="460375" indent="-460375">
              <a:lnSpc>
                <a:spcPct val="170000"/>
              </a:lnSpc>
              <a:buNone/>
            </a:pPr>
            <a:r>
              <a:rPr lang="en-US" b="1" dirty="0"/>
              <a:t>Secure and web-based</a:t>
            </a:r>
            <a:r>
              <a:rPr lang="en-US" dirty="0"/>
              <a:t> - Input data or build </a:t>
            </a:r>
            <a:r>
              <a:rPr lang="en-US" dirty="0" smtClean="0"/>
              <a:t>online </a:t>
            </a:r>
            <a:r>
              <a:rPr lang="en-US" dirty="0"/>
              <a:t>survey </a:t>
            </a:r>
            <a:r>
              <a:rPr lang="en-US" dirty="0" smtClean="0"/>
              <a:t>anywhere </a:t>
            </a:r>
            <a:r>
              <a:rPr lang="en-US" dirty="0"/>
              <a:t>in the world over </a:t>
            </a:r>
            <a:r>
              <a:rPr lang="en-US" dirty="0" smtClean="0"/>
              <a:t>secure </a:t>
            </a:r>
            <a:r>
              <a:rPr lang="en-US" dirty="0"/>
              <a:t>web connection with authentication and data logging</a:t>
            </a:r>
            <a:r>
              <a:rPr lang="en-US" dirty="0" smtClean="0"/>
              <a:t>.</a:t>
            </a:r>
            <a:endParaRPr lang="en-US" dirty="0"/>
          </a:p>
          <a:p>
            <a:pPr marL="460375" indent="-460375">
              <a:lnSpc>
                <a:spcPct val="170000"/>
              </a:lnSpc>
              <a:buNone/>
            </a:pPr>
            <a:r>
              <a:rPr lang="en-US" b="1" dirty="0" smtClean="0"/>
              <a:t>Multi-site </a:t>
            </a:r>
            <a:r>
              <a:rPr lang="en-US" b="1" dirty="0"/>
              <a:t>access</a:t>
            </a:r>
            <a:r>
              <a:rPr lang="en-US" dirty="0"/>
              <a:t> - REDCap databases/surveys can be used </a:t>
            </a:r>
            <a:r>
              <a:rPr lang="en-US" dirty="0" smtClean="0"/>
              <a:t>by researchers from </a:t>
            </a:r>
            <a:r>
              <a:rPr lang="en-US" dirty="0"/>
              <a:t>multiple sites and institutions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00" y="76200"/>
            <a:ext cx="8991600" cy="457200"/>
          </a:xfrm>
          <a:prstGeom prst="rect">
            <a:avLst/>
          </a:prstGeom>
          <a:solidFill>
            <a:srgbClr val="E6F59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Quick for Internal Audiences</a:t>
            </a: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998"/>
            <a:ext cx="9144000" cy="629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50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66C2A5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Reproducible research.</a:t>
            </a:r>
          </a:p>
          <a:p>
            <a:pPr lvl="1"/>
            <a:r>
              <a:rPr lang="en-US" dirty="0" smtClean="0"/>
              <a:t>Facilitates scientific replication.</a:t>
            </a:r>
          </a:p>
          <a:p>
            <a:pPr lvl="1"/>
            <a:r>
              <a:rPr lang="en-US" dirty="0" smtClean="0"/>
              <a:t>Disseminates techniques to other subfields.</a:t>
            </a:r>
          </a:p>
          <a:p>
            <a:pPr lvl="1"/>
            <a:r>
              <a:rPr lang="en-US" dirty="0"/>
              <a:t>Promotes cumulative research.</a:t>
            </a:r>
          </a:p>
          <a:p>
            <a:endParaRPr lang="en-US" dirty="0"/>
          </a:p>
          <a:p>
            <a:r>
              <a:rPr lang="en-US" dirty="0"/>
              <a:t>Literate </a:t>
            </a:r>
            <a:r>
              <a:rPr lang="en-US" dirty="0" smtClean="0"/>
              <a:t>programming.</a:t>
            </a:r>
          </a:p>
          <a:p>
            <a:pPr lvl="1"/>
            <a:r>
              <a:rPr lang="en-US" dirty="0" smtClean="0"/>
              <a:t>Evaluated programs need fresh &amp; frequent feedback.</a:t>
            </a:r>
          </a:p>
          <a:p>
            <a:endParaRPr lang="en-US" dirty="0"/>
          </a:p>
          <a:p>
            <a:r>
              <a:rPr lang="en-US" dirty="0" smtClean="0"/>
              <a:t>Collaborative Development.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66C2A5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/>
              <a:t>Collaboration among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4 statisticians on the project.</a:t>
            </a:r>
            <a:br>
              <a:rPr lang="en-US" dirty="0" smtClean="0"/>
            </a:br>
            <a:r>
              <a:rPr lang="en-US" sz="2800" i="1" dirty="0" smtClean="0">
                <a:solidFill>
                  <a:srgbClr val="66C2A5"/>
                </a:solidFill>
              </a:rPr>
              <a:t>sharing software development.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20 people on the project.</a:t>
            </a:r>
            <a:br>
              <a:rPr lang="en-US" dirty="0" smtClean="0"/>
            </a:br>
            <a:r>
              <a:rPr lang="en-US" sz="2800" i="1" dirty="0" smtClean="0">
                <a:solidFill>
                  <a:srgbClr val="66C2A5"/>
                </a:solidFill>
              </a:rPr>
              <a:t>exchanging participant-level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3 partnering organizations.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(OSDH, WIC, OHCA)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i="1" dirty="0">
                <a:solidFill>
                  <a:srgbClr val="66C2A5"/>
                </a:solidFill>
              </a:rPr>
              <a:t>-receiving their </a:t>
            </a:r>
            <a:r>
              <a:rPr lang="en-US" sz="2800" i="1" dirty="0" smtClean="0">
                <a:solidFill>
                  <a:srgbClr val="66C2A5"/>
                </a:solidFill>
              </a:rPr>
              <a:t>subject-level </a:t>
            </a:r>
            <a:r>
              <a:rPr lang="en-US" sz="2800" i="1" dirty="0">
                <a:solidFill>
                  <a:srgbClr val="66C2A5"/>
                </a:solidFill>
              </a:rPr>
              <a:t>&amp; agency-level </a:t>
            </a:r>
            <a:r>
              <a:rPr lang="en-US" sz="2800" i="1" dirty="0" smtClean="0">
                <a:solidFill>
                  <a:srgbClr val="66C2A5"/>
                </a:solidFill>
              </a:rPr>
              <a:t>data.</a:t>
            </a:r>
            <a:r>
              <a:rPr lang="en-US" sz="2800" i="1" dirty="0">
                <a:solidFill>
                  <a:srgbClr val="66C2A5"/>
                </a:solidFill>
              </a:rPr>
              <a:t/>
            </a:r>
            <a:br>
              <a:rPr lang="en-US" sz="2800" i="1" dirty="0">
                <a:solidFill>
                  <a:srgbClr val="66C2A5"/>
                </a:solidFill>
              </a:rPr>
            </a:br>
            <a:r>
              <a:rPr lang="en-US" sz="2800" i="1" dirty="0">
                <a:solidFill>
                  <a:srgbClr val="66C2A5"/>
                </a:solidFill>
              </a:rPr>
              <a:t>-distributing our </a:t>
            </a:r>
            <a:r>
              <a:rPr lang="en-US" sz="2800" i="1" dirty="0" smtClean="0">
                <a:solidFill>
                  <a:srgbClr val="66C2A5"/>
                </a:solidFill>
              </a:rPr>
              <a:t>results –fresh &amp; frequently.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Academics in different areas.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(particularly at OUHSC)</a:t>
            </a:r>
            <a:b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i="1" dirty="0" smtClean="0">
                <a:solidFill>
                  <a:srgbClr val="66C2A5"/>
                </a:solidFill>
              </a:rPr>
              <a:t>exchanging tools and workflows.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Researchers in other states pursuing similar goals.</a:t>
            </a:r>
            <a:br>
              <a:rPr lang="en-US" dirty="0" smtClean="0"/>
            </a:br>
            <a:r>
              <a:rPr lang="en-US" sz="2800" i="1" dirty="0" smtClean="0">
                <a:solidFill>
                  <a:srgbClr val="66C2A5"/>
                </a:solidFill>
              </a:rPr>
              <a:t>publishing ideas and replicating previous work.</a:t>
            </a:r>
          </a:p>
        </p:txBody>
      </p:sp>
    </p:spTree>
    <p:extLst>
      <p:ext uri="{BB962C8B-B14F-4D97-AF65-F5344CB8AC3E}">
        <p14:creationId xmlns:p14="http://schemas.microsoft.com/office/powerpoint/2010/main" val="272656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3288BD"/>
          </a:solidFill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 smtClean="0"/>
              <a:t>Accessing OUHSC </a:t>
            </a:r>
            <a:r>
              <a:rPr lang="en-US" dirty="0" err="1" smtClean="0"/>
              <a:t>REDCap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OUHSC </a:t>
            </a:r>
            <a:r>
              <a:rPr lang="en-US" dirty="0" err="1" smtClean="0"/>
              <a:t>REDCap</a:t>
            </a:r>
            <a:r>
              <a:rPr lang="en-US" dirty="0" smtClean="0"/>
              <a:t> website: </a:t>
            </a:r>
            <a:r>
              <a:rPr lang="en-US" sz="2600" u="sng" dirty="0">
                <a:hlinkClick r:id="rId2"/>
              </a:rPr>
              <a:t>https://</a:t>
            </a:r>
            <a:r>
              <a:rPr lang="en-US" sz="2600" u="sng" dirty="0" smtClean="0">
                <a:hlinkClick r:id="rId2"/>
              </a:rPr>
              <a:t>miechvprojects.ouhsc.edu/redcap/BBMC/redcap.html</a:t>
            </a:r>
            <a:endParaRPr lang="en-US" sz="2600" dirty="0"/>
          </a:p>
          <a:p>
            <a:pPr lvl="1"/>
            <a:r>
              <a:rPr lang="en-US" dirty="0" err="1">
                <a:hlinkClick r:id="rId3"/>
              </a:rPr>
              <a:t>REDCap</a:t>
            </a:r>
            <a:r>
              <a:rPr lang="en-US" dirty="0">
                <a:hlinkClick r:id="rId3"/>
              </a:rPr>
              <a:t> </a:t>
            </a:r>
            <a:r>
              <a:rPr lang="en-US" dirty="0" smtClean="0">
                <a:hlinkClick r:id="rId3"/>
              </a:rPr>
              <a:t>Overview</a:t>
            </a:r>
            <a:endParaRPr lang="en-US" dirty="0" smtClean="0"/>
          </a:p>
          <a:p>
            <a:pPr lvl="1"/>
            <a:r>
              <a:rPr lang="en-US" sz="3500" b="1" dirty="0" smtClean="0">
                <a:hlinkClick r:id="rId4"/>
              </a:rPr>
              <a:t>Access </a:t>
            </a:r>
            <a:r>
              <a:rPr lang="en-US" sz="3500" b="1" dirty="0">
                <a:hlinkClick r:id="rId4"/>
              </a:rPr>
              <a:t>to </a:t>
            </a:r>
            <a:r>
              <a:rPr lang="en-US" sz="3500" b="1" dirty="0" err="1" smtClean="0">
                <a:hlinkClick r:id="rId4"/>
              </a:rPr>
              <a:t>REDCap</a:t>
            </a:r>
            <a:endParaRPr lang="en-US" sz="3500" b="1" dirty="0" smtClean="0"/>
          </a:p>
          <a:p>
            <a:pPr lvl="1"/>
            <a:r>
              <a:rPr lang="en-US" dirty="0" err="1" smtClean="0">
                <a:hlinkClick r:id="rId5"/>
              </a:rPr>
              <a:t>REDCap</a:t>
            </a:r>
            <a:r>
              <a:rPr lang="en-US" dirty="0" smtClean="0">
                <a:hlinkClick r:id="rId5"/>
              </a:rPr>
              <a:t> Login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Licensing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Compliance</a:t>
            </a:r>
            <a:endParaRPr lang="en-US" dirty="0" smtClean="0"/>
          </a:p>
          <a:p>
            <a:pPr lvl="1"/>
            <a:r>
              <a:rPr lang="en-US" dirty="0" smtClean="0">
                <a:hlinkClick r:id="rId8"/>
              </a:rPr>
              <a:t>Policy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Training </a:t>
            </a:r>
            <a:r>
              <a:rPr lang="en-US" dirty="0">
                <a:hlinkClick r:id="rId9"/>
              </a:rPr>
              <a:t>and Learning Resources (</a:t>
            </a:r>
            <a:r>
              <a:rPr lang="en-US" dirty="0" smtClean="0">
                <a:hlinkClick r:id="rId9"/>
              </a:rPr>
              <a:t>Basic)</a:t>
            </a:r>
            <a:endParaRPr lang="en-US" dirty="0" smtClean="0"/>
          </a:p>
          <a:p>
            <a:pPr lvl="1"/>
            <a:r>
              <a:rPr lang="en-US" dirty="0" smtClean="0">
                <a:hlinkClick r:id="rId10"/>
              </a:rPr>
              <a:t>Training </a:t>
            </a:r>
            <a:r>
              <a:rPr lang="en-US" dirty="0">
                <a:hlinkClick r:id="rId10"/>
              </a:rPr>
              <a:t>and Learning Resources (</a:t>
            </a:r>
            <a:r>
              <a:rPr lang="en-US" dirty="0" smtClean="0">
                <a:hlinkClick r:id="rId10"/>
              </a:rPr>
              <a:t>Advanced)</a:t>
            </a:r>
            <a:endParaRPr lang="en-US" dirty="0" smtClean="0"/>
          </a:p>
          <a:p>
            <a:pPr lvl="1"/>
            <a:r>
              <a:rPr lang="en-US" dirty="0" smtClean="0">
                <a:hlinkClick r:id="rId11"/>
              </a:rPr>
              <a:t>Getting Help</a:t>
            </a:r>
            <a:endParaRPr lang="en-US" dirty="0" smtClean="0"/>
          </a:p>
          <a:p>
            <a:pPr lvl="1"/>
            <a:r>
              <a:rPr lang="en-US" sz="3500" b="1" dirty="0" smtClean="0">
                <a:hlinkClick r:id="rId12"/>
              </a:rPr>
              <a:t>For </a:t>
            </a:r>
            <a:r>
              <a:rPr lang="en-US" sz="3500" b="1" dirty="0">
                <a:hlinkClick r:id="rId12"/>
              </a:rPr>
              <a:t>More Information</a:t>
            </a:r>
            <a:endParaRPr lang="en-US" sz="3500" b="1" dirty="0" smtClean="0"/>
          </a:p>
        </p:txBody>
      </p:sp>
    </p:spTree>
    <p:extLst>
      <p:ext uri="{BB962C8B-B14F-4D97-AF65-F5344CB8AC3E}">
        <p14:creationId xmlns:p14="http://schemas.microsoft.com/office/powerpoint/2010/main" val="26488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rmAutofit/>
          </a:bodyPr>
          <a:lstStyle/>
          <a:p>
            <a:r>
              <a:rPr lang="en-US" dirty="0" smtClean="0"/>
              <a:t>Intro to Security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College of Medicine has devised a </a:t>
            </a:r>
            <a:r>
              <a:rPr lang="en-US" dirty="0" err="1" smtClean="0"/>
              <a:t>REDCap</a:t>
            </a:r>
            <a:r>
              <a:rPr lang="en-US" dirty="0" smtClean="0"/>
              <a:t> governance body to oversee data security concerns</a:t>
            </a:r>
          </a:p>
          <a:p>
            <a:pPr lvl="1"/>
            <a:r>
              <a:rPr lang="en-US" dirty="0" smtClean="0"/>
              <a:t>In a nut-shell, looking to see if investigators and staff have proper IRB clearances for storing PHI on </a:t>
            </a:r>
            <a:r>
              <a:rPr lang="en-US" dirty="0" err="1" smtClean="0"/>
              <a:t>REDCap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Will provide general advice on secure best practices</a:t>
            </a:r>
            <a:endParaRPr lang="en-US" dirty="0"/>
          </a:p>
          <a:p>
            <a:pPr lvl="1"/>
            <a:r>
              <a:rPr lang="en-US" dirty="0" smtClean="0"/>
              <a:t>To gain access to </a:t>
            </a:r>
            <a:r>
              <a:rPr lang="en-US" dirty="0" err="1" smtClean="0"/>
              <a:t>REDCap</a:t>
            </a:r>
            <a:r>
              <a:rPr lang="en-US" dirty="0" smtClean="0"/>
              <a:t>, you must have seal of approval of this governance body</a:t>
            </a:r>
          </a:p>
          <a:p>
            <a:pPr lvl="2"/>
            <a:r>
              <a:rPr lang="en-US" dirty="0" smtClean="0"/>
              <a:t>Please </a:t>
            </a:r>
            <a:r>
              <a:rPr lang="en-US" dirty="0" smtClean="0"/>
              <a:t>visit </a:t>
            </a:r>
            <a:r>
              <a:rPr lang="en-US" dirty="0" err="1" smtClean="0"/>
              <a:t>REDCap</a:t>
            </a:r>
            <a:r>
              <a:rPr lang="en-US" dirty="0" smtClean="0"/>
              <a:t> website to initiate request and review security policies and procedures under Complianc</a:t>
            </a:r>
            <a:r>
              <a:rPr lang="en-US" dirty="0" smtClean="0"/>
              <a:t>e </a:t>
            </a:r>
            <a:r>
              <a:rPr lang="en-US" dirty="0" smtClean="0"/>
              <a:t>links</a:t>
            </a:r>
            <a:endParaRPr lang="en-US" sz="2000" dirty="0" smtClean="0"/>
          </a:p>
          <a:p>
            <a:pPr marL="914400" lvl="2" indent="0">
              <a:buNone/>
            </a:pPr>
            <a:r>
              <a:rPr lang="en-US" sz="2000" u="sng" dirty="0" smtClean="0">
                <a:hlinkClick r:id="rId2"/>
              </a:rPr>
              <a:t>https</a:t>
            </a:r>
            <a:r>
              <a:rPr lang="en-US" sz="2000" u="sng" dirty="0">
                <a:hlinkClick r:id="rId2"/>
              </a:rPr>
              <a:t>://</a:t>
            </a:r>
            <a:r>
              <a:rPr lang="en-US" sz="2000" u="sng" dirty="0" smtClean="0">
                <a:hlinkClick r:id="rId2"/>
              </a:rPr>
              <a:t>miechvprojects.ouhsc.edu/redcap/BBMC/redcap.html</a:t>
            </a:r>
            <a:endParaRPr lang="en-US" sz="2000" u="sng" dirty="0" smtClean="0"/>
          </a:p>
          <a:p>
            <a:pPr lvl="2"/>
            <a:r>
              <a:rPr lang="en-US" sz="2000" dirty="0" smtClean="0"/>
              <a:t>After request is initiated, the </a:t>
            </a:r>
            <a:r>
              <a:rPr lang="en-US" sz="2000" dirty="0" err="1" smtClean="0"/>
              <a:t>REDCap</a:t>
            </a:r>
            <a:r>
              <a:rPr lang="en-US" sz="2000" dirty="0" smtClean="0"/>
              <a:t> Appropriate Use Policy must be reviewed and the </a:t>
            </a:r>
            <a:r>
              <a:rPr lang="en-US" sz="2000" dirty="0" err="1" smtClean="0"/>
              <a:t>REDCap</a:t>
            </a:r>
            <a:r>
              <a:rPr lang="en-US" sz="2000" dirty="0" smtClean="0"/>
              <a:t> Data Use Agreement must be signed (BBMC will circulate after request is made)</a:t>
            </a:r>
          </a:p>
          <a:p>
            <a:pPr marL="914400" lvl="2" indent="0">
              <a:buNone/>
            </a:pPr>
            <a:r>
              <a:rPr lang="en-US" sz="2100" dirty="0">
                <a:hlinkClick r:id="rId3"/>
              </a:rPr>
              <a:t>https://</a:t>
            </a:r>
            <a:r>
              <a:rPr lang="en-US" sz="2100" dirty="0" smtClean="0">
                <a:hlinkClick r:id="rId3"/>
              </a:rPr>
              <a:t>miechvprojects.ouhsc.edu/redcap</a:t>
            </a:r>
            <a:r>
              <a:rPr lang="en-US" sz="2100" dirty="0" smtClean="0"/>
              <a:t> 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77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rmAutofit/>
          </a:bodyPr>
          <a:lstStyle/>
          <a:p>
            <a:r>
              <a:rPr lang="en-US" dirty="0" smtClean="0"/>
              <a:t>Underlying Security Concepts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257800"/>
          </a:xfrm>
        </p:spPr>
        <p:txBody>
          <a:bodyPr/>
          <a:lstStyle/>
          <a:p>
            <a:r>
              <a:rPr lang="en-US" dirty="0" smtClean="0"/>
              <a:t>Principle of least privilege: </a:t>
            </a:r>
            <a:r>
              <a:rPr lang="en-US" sz="2800" dirty="0" smtClean="0"/>
              <a:t>expose as little as possible.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Limit the number of team members.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Limit the amount of data (consider rows &amp; columns).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Obfuscate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values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and remove unnecessary PHI in derivative datasets.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Redundant layers of protection.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single point of failure shouldn’t be enough to breach PHI security.</a:t>
            </a:r>
          </a:p>
        </p:txBody>
      </p:sp>
    </p:spTree>
    <p:extLst>
      <p:ext uri="{BB962C8B-B14F-4D97-AF65-F5344CB8AC3E}">
        <p14:creationId xmlns:p14="http://schemas.microsoft.com/office/powerpoint/2010/main" val="13412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rmAutofit/>
          </a:bodyPr>
          <a:lstStyle/>
          <a:p>
            <a:r>
              <a:rPr lang="en-US" dirty="0" smtClean="0"/>
              <a:t>Underlying Security Concepts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lstStyle/>
          <a:p>
            <a:r>
              <a:rPr lang="en-US" dirty="0" smtClean="0"/>
              <a:t>Simplify when possible.</a:t>
            </a:r>
          </a:p>
          <a:p>
            <a:pPr lvl="1"/>
            <a:r>
              <a:rPr lang="en-US" dirty="0" smtClean="0"/>
              <a:t>Store data in only </a:t>
            </a:r>
            <a:r>
              <a:rPr lang="en-US" dirty="0" smtClean="0"/>
              <a:t>one or two places.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(REDCap &amp; SQL Server)</a:t>
            </a:r>
          </a:p>
          <a:p>
            <a:pPr lvl="1"/>
            <a:r>
              <a:rPr lang="en-US" dirty="0" smtClean="0"/>
              <a:t>Easier to identify &amp; manage than a bunch of PHI </a:t>
            </a:r>
            <a:r>
              <a:rPr lang="en-US" dirty="0"/>
              <a:t>CSVs </a:t>
            </a:r>
            <a:r>
              <a:rPr lang="en-US" dirty="0" smtClean="0"/>
              <a:t>scattered across a dozen folders, with versions.</a:t>
            </a:r>
          </a:p>
          <a:p>
            <a:pPr lvl="2"/>
            <a:r>
              <a:rPr lang="en-US" dirty="0" smtClean="0"/>
              <a:t>Manipulate your data programmatically, not manually.</a:t>
            </a:r>
          </a:p>
          <a:p>
            <a:pPr lvl="1"/>
            <a:r>
              <a:rPr lang="en-US" dirty="0" smtClean="0"/>
              <a:t>Windows AD account controls everything, indirectly or directly.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(VPN, Odyssey, file server, SQL Server, &amp; REDCap)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Lock out team members where possible.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It’s not that you don’t trust them with a lot of unnecessary data, it’s that you don’t trust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their ex-boyfriend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and their coffee shop hacker.</a:t>
            </a:r>
          </a:p>
        </p:txBody>
      </p:sp>
    </p:spTree>
    <p:extLst>
      <p:ext uri="{BB962C8B-B14F-4D97-AF65-F5344CB8AC3E}">
        <p14:creationId xmlns:p14="http://schemas.microsoft.com/office/powerpoint/2010/main" val="40762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dirty="0"/>
              <a:t>The design of the project is as follows: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lstStyle/>
          <a:p>
            <a:r>
              <a:rPr lang="en-US" dirty="0" smtClean="0"/>
              <a:t>Simplify when possible.</a:t>
            </a:r>
          </a:p>
          <a:p>
            <a:pPr lvl="1"/>
            <a:r>
              <a:rPr lang="en-US" dirty="0" smtClean="0"/>
              <a:t>Store data in only two houses.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(REDCap &amp; SQL Server)</a:t>
            </a:r>
          </a:p>
          <a:p>
            <a:pPr lvl="1"/>
            <a:r>
              <a:rPr lang="en-US" dirty="0" smtClean="0"/>
              <a:t>Easier to identify &amp; manage than a bunch of PHI </a:t>
            </a:r>
            <a:r>
              <a:rPr lang="en-US" dirty="0"/>
              <a:t>CSVs </a:t>
            </a:r>
            <a:r>
              <a:rPr lang="en-US" dirty="0" smtClean="0"/>
              <a:t>scattered across a dozen folders, with versions.</a:t>
            </a:r>
          </a:p>
          <a:p>
            <a:pPr lvl="2"/>
            <a:r>
              <a:rPr lang="en-US" dirty="0" smtClean="0"/>
              <a:t>Manipulate your data programmatically, not manually.</a:t>
            </a:r>
          </a:p>
          <a:p>
            <a:pPr lvl="1"/>
            <a:r>
              <a:rPr lang="en-US" dirty="0" smtClean="0"/>
              <a:t>Windows AD account controls everything, indirectly or directly.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(VPN, Odyssey, file server, SQL Server, &amp; REDCap)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Lock out team members where possible.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It’s not that you don’t trust them with a lot of unnecessary data, it’s that you don’t trust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their ex-boyfriend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and their coffee shop hacker.</a:t>
            </a:r>
          </a:p>
        </p:txBody>
      </p:sp>
    </p:spTree>
    <p:extLst>
      <p:ext uri="{BB962C8B-B14F-4D97-AF65-F5344CB8AC3E}">
        <p14:creationId xmlns:p14="http://schemas.microsoft.com/office/powerpoint/2010/main" val="12624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2209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Standard Operating Procedures (SOPs)</a:t>
            </a:r>
          </a:p>
          <a:p>
            <a:pPr lvl="1">
              <a:defRPr/>
            </a:pPr>
            <a:r>
              <a:rPr lang="en-US" dirty="0" smtClean="0"/>
              <a:t>The </a:t>
            </a:r>
            <a:r>
              <a:rPr lang="en-US" dirty="0" smtClean="0"/>
              <a:t>different phases considered in the development of a project are aligned with </a:t>
            </a:r>
            <a:r>
              <a:rPr lang="en-US" dirty="0" err="1" smtClean="0"/>
              <a:t>REDCap</a:t>
            </a:r>
            <a:r>
              <a:rPr lang="en-US" dirty="0" smtClean="0"/>
              <a:t>: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381000" y="3276600"/>
            <a:ext cx="1447800" cy="6096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Initiation</a:t>
            </a:r>
          </a:p>
        </p:txBody>
      </p:sp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1981200" y="3962400"/>
            <a:ext cx="1905000" cy="6096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Development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4114800" y="4648200"/>
            <a:ext cx="1447800" cy="6096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Production</a:t>
            </a:r>
          </a:p>
        </p:txBody>
      </p:sp>
      <p:sp>
        <p:nvSpPr>
          <p:cNvPr id="24583" name="AutoShape 7"/>
          <p:cNvSpPr>
            <a:spLocks noChangeArrowheads="1"/>
          </p:cNvSpPr>
          <p:nvPr/>
        </p:nvSpPr>
        <p:spPr bwMode="auto">
          <a:xfrm>
            <a:off x="5791200" y="5334000"/>
            <a:ext cx="1447800" cy="6096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Conclusion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7467600" y="6019800"/>
            <a:ext cx="1447800" cy="6096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Archival</a:t>
            </a:r>
          </a:p>
        </p:txBody>
      </p:sp>
      <p:sp>
        <p:nvSpPr>
          <p:cNvPr id="24585" name="AutoShape 9"/>
          <p:cNvSpPr>
            <a:spLocks noChangeArrowheads="1"/>
          </p:cNvSpPr>
          <p:nvPr/>
        </p:nvSpPr>
        <p:spPr bwMode="auto">
          <a:xfrm rot="5400000">
            <a:off x="1257300" y="4000500"/>
            <a:ext cx="457200" cy="533400"/>
          </a:xfrm>
          <a:custGeom>
            <a:avLst/>
            <a:gdLst>
              <a:gd name="T0" fmla="*/ 326581 w 21600"/>
              <a:gd name="T1" fmla="*/ 0 h 21600"/>
              <a:gd name="T2" fmla="*/ 195940 w 21600"/>
              <a:gd name="T3" fmla="*/ 177800 h 21600"/>
              <a:gd name="T4" fmla="*/ 0 w 21600"/>
              <a:gd name="T5" fmla="*/ 444525 h 21600"/>
              <a:gd name="T6" fmla="*/ 195940 w 21600"/>
              <a:gd name="T7" fmla="*/ 533400 h 21600"/>
              <a:gd name="T8" fmla="*/ 391880 w 21600"/>
              <a:gd name="T9" fmla="*/ 370417 h 21600"/>
              <a:gd name="T10" fmla="*/ 457200 w 21600"/>
              <a:gd name="T11" fmla="*/ 1778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AutoShape 10"/>
          <p:cNvSpPr>
            <a:spLocks noChangeArrowheads="1"/>
          </p:cNvSpPr>
          <p:nvPr/>
        </p:nvSpPr>
        <p:spPr bwMode="auto">
          <a:xfrm rot="5400000">
            <a:off x="3390900" y="4686300"/>
            <a:ext cx="457200" cy="533400"/>
          </a:xfrm>
          <a:custGeom>
            <a:avLst/>
            <a:gdLst>
              <a:gd name="T0" fmla="*/ 326581 w 21600"/>
              <a:gd name="T1" fmla="*/ 0 h 21600"/>
              <a:gd name="T2" fmla="*/ 195940 w 21600"/>
              <a:gd name="T3" fmla="*/ 177800 h 21600"/>
              <a:gd name="T4" fmla="*/ 0 w 21600"/>
              <a:gd name="T5" fmla="*/ 444525 h 21600"/>
              <a:gd name="T6" fmla="*/ 195940 w 21600"/>
              <a:gd name="T7" fmla="*/ 533400 h 21600"/>
              <a:gd name="T8" fmla="*/ 391880 w 21600"/>
              <a:gd name="T9" fmla="*/ 370417 h 21600"/>
              <a:gd name="T10" fmla="*/ 457200 w 21600"/>
              <a:gd name="T11" fmla="*/ 1778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AutoShape 11"/>
          <p:cNvSpPr>
            <a:spLocks noChangeArrowheads="1"/>
          </p:cNvSpPr>
          <p:nvPr/>
        </p:nvSpPr>
        <p:spPr bwMode="auto">
          <a:xfrm rot="5400000">
            <a:off x="5067300" y="5372100"/>
            <a:ext cx="457200" cy="533400"/>
          </a:xfrm>
          <a:custGeom>
            <a:avLst/>
            <a:gdLst>
              <a:gd name="T0" fmla="*/ 326581 w 21600"/>
              <a:gd name="T1" fmla="*/ 0 h 21600"/>
              <a:gd name="T2" fmla="*/ 195940 w 21600"/>
              <a:gd name="T3" fmla="*/ 177800 h 21600"/>
              <a:gd name="T4" fmla="*/ 0 w 21600"/>
              <a:gd name="T5" fmla="*/ 444525 h 21600"/>
              <a:gd name="T6" fmla="*/ 195940 w 21600"/>
              <a:gd name="T7" fmla="*/ 533400 h 21600"/>
              <a:gd name="T8" fmla="*/ 391880 w 21600"/>
              <a:gd name="T9" fmla="*/ 370417 h 21600"/>
              <a:gd name="T10" fmla="*/ 457200 w 21600"/>
              <a:gd name="T11" fmla="*/ 1778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AutoShape 12"/>
          <p:cNvSpPr>
            <a:spLocks noChangeArrowheads="1"/>
          </p:cNvSpPr>
          <p:nvPr/>
        </p:nvSpPr>
        <p:spPr bwMode="auto">
          <a:xfrm rot="5400000">
            <a:off x="6819900" y="6057900"/>
            <a:ext cx="457200" cy="533400"/>
          </a:xfrm>
          <a:custGeom>
            <a:avLst/>
            <a:gdLst>
              <a:gd name="T0" fmla="*/ 326581 w 21600"/>
              <a:gd name="T1" fmla="*/ 0 h 21600"/>
              <a:gd name="T2" fmla="*/ 195940 w 21600"/>
              <a:gd name="T3" fmla="*/ 177800 h 21600"/>
              <a:gd name="T4" fmla="*/ 0 w 21600"/>
              <a:gd name="T5" fmla="*/ 444525 h 21600"/>
              <a:gd name="T6" fmla="*/ 195940 w 21600"/>
              <a:gd name="T7" fmla="*/ 533400 h 21600"/>
              <a:gd name="T8" fmla="*/ 391880 w 21600"/>
              <a:gd name="T9" fmla="*/ 370417 h 21600"/>
              <a:gd name="T10" fmla="*/ 457200 w 21600"/>
              <a:gd name="T11" fmla="*/ 1778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SOPs and Documenting Projects in </a:t>
            </a:r>
            <a:r>
              <a:rPr lang="en-US" dirty="0" err="1"/>
              <a:t>REDCap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animBg="1"/>
      <p:bldP spid="24581" grpId="0" animBg="1"/>
      <p:bldP spid="24582" grpId="0" animBg="1"/>
      <p:bldP spid="24583" grpId="0" animBg="1"/>
      <p:bldP spid="24584" grpId="0" animBg="1"/>
      <p:bldP spid="24585" grpId="0" animBg="1"/>
      <p:bldP spid="24586" grpId="0" animBg="1"/>
      <p:bldP spid="24587" grpId="0" animBg="1"/>
      <p:bldP spid="2458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5105400" cy="1219200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dirty="0" smtClean="0"/>
              <a:t>The major actions regulated and documented are: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4800600" y="2286000"/>
            <a:ext cx="38862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Change Project definition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Platform transfer specifications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Data sharing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Database closure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Decommissioning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  <a:defRPr/>
            </a:pP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  <a:defRPr/>
            </a:pP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838200" y="2209800"/>
            <a:ext cx="3810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Request a new project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Project definition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Letter of collaboration and agreement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Validation testing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User account request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Training log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  <a:defRPr/>
            </a:pP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SOPs and Documenting Projects in </a:t>
            </a:r>
            <a:r>
              <a:rPr lang="en-US" dirty="0" err="1"/>
              <a:t>REDCap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2" advAuto="500"/>
      <p:bldP spid="25604" grpId="0" build="p" bldLvl="2"/>
      <p:bldP spid="25605" grpId="0" build="p" bldLvl="2" advAuto="50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609600"/>
          </a:xfrm>
          <a:solidFill>
            <a:srgbClr val="9E0142"/>
          </a:solidFill>
        </p:spPr>
        <p:txBody>
          <a:bodyPr>
            <a:noAutofit/>
          </a:bodyPr>
          <a:lstStyle/>
          <a:p>
            <a:r>
              <a:rPr lang="en-US" sz="4000" dirty="0" smtClean="0"/>
              <a:t>OUHSC Becomes </a:t>
            </a:r>
            <a:r>
              <a:rPr lang="en-US" sz="4000" dirty="0" err="1" smtClean="0"/>
              <a:t>REDCap</a:t>
            </a:r>
            <a:r>
              <a:rPr lang="en-US" sz="4000" dirty="0" smtClean="0"/>
              <a:t> Partner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6019800" cy="617220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800" dirty="0" smtClean="0"/>
              <a:t>MIECHV grant (DBP) requests </a:t>
            </a:r>
            <a:r>
              <a:rPr lang="en-US" sz="1800" dirty="0" err="1" smtClean="0"/>
              <a:t>REDCap</a:t>
            </a:r>
            <a:r>
              <a:rPr lang="en-US" sz="1800" dirty="0"/>
              <a:t> </a:t>
            </a:r>
            <a:r>
              <a:rPr lang="en-US" sz="1800" dirty="0" smtClean="0"/>
              <a:t>(Nov. 2011)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IT installs “DBP” </a:t>
            </a:r>
            <a:r>
              <a:rPr lang="en-US" sz="1600" dirty="0" err="1" smtClean="0"/>
              <a:t>REDCap</a:t>
            </a:r>
            <a:r>
              <a:rPr lang="en-US" sz="1600" dirty="0" smtClean="0"/>
              <a:t> instance, ver.4 (Jan. 2012)</a:t>
            </a:r>
          </a:p>
          <a:p>
            <a:pPr>
              <a:lnSpc>
                <a:spcPct val="170000"/>
              </a:lnSpc>
            </a:pPr>
            <a:r>
              <a:rPr lang="en-US" sz="1800" dirty="0" smtClean="0"/>
              <a:t>New DBP projects move to </a:t>
            </a:r>
            <a:r>
              <a:rPr lang="en-US" sz="1800" dirty="0" err="1" smtClean="0"/>
              <a:t>REDCap</a:t>
            </a:r>
            <a:r>
              <a:rPr lang="en-US" sz="1800" dirty="0" smtClean="0"/>
              <a:t> (2012-2013)</a:t>
            </a:r>
          </a:p>
          <a:p>
            <a:pPr>
              <a:lnSpc>
                <a:spcPct val="170000"/>
              </a:lnSpc>
            </a:pPr>
            <a:r>
              <a:rPr lang="en-US" sz="1800" dirty="0" smtClean="0"/>
              <a:t>Campus </a:t>
            </a:r>
            <a:r>
              <a:rPr lang="en-US" sz="1800" dirty="0" err="1"/>
              <a:t>REDCap</a:t>
            </a:r>
            <a:r>
              <a:rPr lang="en-US" sz="1800" dirty="0"/>
              <a:t> </a:t>
            </a:r>
            <a:r>
              <a:rPr lang="en-US" sz="1800" dirty="0" smtClean="0"/>
              <a:t>interest rises (2012-2013)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IT installs “Enterprise” </a:t>
            </a:r>
            <a:r>
              <a:rPr lang="en-US" sz="1600" dirty="0" err="1" smtClean="0"/>
              <a:t>REDCap</a:t>
            </a:r>
            <a:r>
              <a:rPr lang="en-US" sz="1600" dirty="0" smtClean="0"/>
              <a:t> instance, ver.5 (Mar. 2013)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IT installs “Development box” instance, ver.5 (Apr. 2013)</a:t>
            </a:r>
          </a:p>
          <a:p>
            <a:pPr>
              <a:lnSpc>
                <a:spcPct val="170000"/>
              </a:lnSpc>
            </a:pPr>
            <a:r>
              <a:rPr lang="en-US" sz="2000" dirty="0" smtClean="0"/>
              <a:t>Governance body requested (Mar. 2013)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Governance body formed (Jun. 2013)</a:t>
            </a:r>
          </a:p>
          <a:p>
            <a:pPr>
              <a:lnSpc>
                <a:spcPct val="170000"/>
              </a:lnSpc>
            </a:pPr>
            <a:r>
              <a:rPr lang="en-US" sz="2000" dirty="0" smtClean="0"/>
              <a:t>Funding for </a:t>
            </a:r>
            <a:r>
              <a:rPr lang="en-US" sz="2000" dirty="0" err="1" smtClean="0"/>
              <a:t>REDCap</a:t>
            </a:r>
            <a:r>
              <a:rPr lang="en-US" sz="2000" dirty="0" smtClean="0"/>
              <a:t> admin requested (Apr. 2013)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College of Medicine agrees to fund </a:t>
            </a:r>
            <a:r>
              <a:rPr lang="en-US" sz="1600" dirty="0" err="1" smtClean="0"/>
              <a:t>Dev</a:t>
            </a:r>
            <a:r>
              <a:rPr lang="en-US" sz="1600" dirty="0" smtClean="0"/>
              <a:t> box and Enterprise instance (Jun. 2013)</a:t>
            </a:r>
          </a:p>
          <a:p>
            <a:pPr>
              <a:lnSpc>
                <a:spcPct val="170000"/>
              </a:lnSpc>
            </a:pPr>
            <a:r>
              <a:rPr lang="en-US" sz="2000" b="1" dirty="0" err="1" smtClean="0"/>
              <a:t>REDCap</a:t>
            </a:r>
            <a:r>
              <a:rPr lang="en-US" sz="2000" b="1" dirty="0" smtClean="0"/>
              <a:t> freely available to all</a:t>
            </a:r>
          </a:p>
          <a:p>
            <a:pPr>
              <a:lnSpc>
                <a:spcPct val="170000"/>
              </a:lnSpc>
            </a:pP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733800"/>
            <a:ext cx="329504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14400"/>
            <a:ext cx="34004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5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5213"/>
            <a:ext cx="579120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AutoShape 6"/>
          <p:cNvSpPr>
            <a:spLocks noChangeArrowheads="1"/>
          </p:cNvSpPr>
          <p:nvPr/>
        </p:nvSpPr>
        <p:spPr bwMode="auto">
          <a:xfrm>
            <a:off x="304800" y="3886200"/>
            <a:ext cx="1219200" cy="990600"/>
          </a:xfrm>
          <a:prstGeom prst="rightArrow">
            <a:avLst>
              <a:gd name="adj1" fmla="val 50000"/>
              <a:gd name="adj2" fmla="val 30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Actions</a:t>
            </a:r>
          </a:p>
        </p:txBody>
      </p:sp>
      <p:sp>
        <p:nvSpPr>
          <p:cNvPr id="6151" name="AutoShape 7"/>
          <p:cNvSpPr>
            <a:spLocks noChangeArrowheads="1"/>
          </p:cNvSpPr>
          <p:nvPr/>
        </p:nvSpPr>
        <p:spPr bwMode="auto">
          <a:xfrm>
            <a:off x="3733800" y="1676400"/>
            <a:ext cx="2438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 dirty="0"/>
              <a:t>Phases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5E4FA2"/>
          </a:solidFill>
        </p:spPr>
        <p:txBody>
          <a:bodyPr>
            <a:no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dirty="0"/>
              <a:t>The design of the project is as follows: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58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  <p:bldP spid="615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9538"/>
            <a:ext cx="6958013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AutoShape 9"/>
          <p:cNvSpPr>
            <a:spLocks noChangeArrowheads="1"/>
          </p:cNvSpPr>
          <p:nvPr/>
        </p:nvSpPr>
        <p:spPr bwMode="auto">
          <a:xfrm>
            <a:off x="4191000" y="3657600"/>
            <a:ext cx="40386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Documentation</a:t>
            </a:r>
          </a:p>
        </p:txBody>
      </p:sp>
      <p:sp>
        <p:nvSpPr>
          <p:cNvPr id="5130" name="AutoShape 10"/>
          <p:cNvSpPr>
            <a:spLocks noChangeArrowheads="1"/>
          </p:cNvSpPr>
          <p:nvPr/>
        </p:nvSpPr>
        <p:spPr bwMode="auto">
          <a:xfrm>
            <a:off x="5486400" y="2133600"/>
            <a:ext cx="2209800" cy="990600"/>
          </a:xfrm>
          <a:prstGeom prst="leftArrow">
            <a:avLst>
              <a:gd name="adj1" fmla="val 50000"/>
              <a:gd name="adj2" fmla="val 55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Instructions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" y="76200"/>
            <a:ext cx="8991600" cy="762000"/>
          </a:xfrm>
          <a:prstGeom prst="rect">
            <a:avLst/>
          </a:prstGeom>
          <a:solidFill>
            <a:srgbClr val="5E4FA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dirty="0" smtClean="0"/>
              <a:t>SOPs and Project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7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" grpId="0" animBg="1"/>
      <p:bldP spid="51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0825"/>
            <a:ext cx="64008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609600" y="1600200"/>
            <a:ext cx="1219200" cy="990600"/>
          </a:xfrm>
          <a:prstGeom prst="rightArrow">
            <a:avLst>
              <a:gd name="adj1" fmla="val 50000"/>
              <a:gd name="adj2" fmla="val 30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SOP</a:t>
            </a:r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152400" y="3810000"/>
            <a:ext cx="1828800" cy="13716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Documenting</a:t>
            </a:r>
          </a:p>
          <a:p>
            <a:pPr algn="ctr"/>
            <a:r>
              <a:rPr lang="en-US" sz="2400"/>
              <a:t>Training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" y="76200"/>
            <a:ext cx="8991600" cy="762000"/>
          </a:xfrm>
          <a:prstGeom prst="rect">
            <a:avLst/>
          </a:prstGeom>
          <a:solidFill>
            <a:srgbClr val="5E4FA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dirty="0" smtClean="0"/>
              <a:t>SOPs and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4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0"/>
            <a:ext cx="40259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AutoShape 6"/>
          <p:cNvSpPr>
            <a:spLocks noChangeArrowheads="1"/>
          </p:cNvSpPr>
          <p:nvPr/>
        </p:nvSpPr>
        <p:spPr bwMode="auto">
          <a:xfrm>
            <a:off x="1219200" y="2895600"/>
            <a:ext cx="1219200" cy="1905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Version</a:t>
            </a:r>
          </a:p>
          <a:p>
            <a:pPr algn="ctr"/>
            <a:r>
              <a:rPr lang="en-US" sz="2400"/>
              <a:t> control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" y="76200"/>
            <a:ext cx="8991600" cy="762000"/>
          </a:xfrm>
          <a:prstGeom prst="rect">
            <a:avLst/>
          </a:prstGeom>
          <a:solidFill>
            <a:srgbClr val="5E4FA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dirty="0" smtClean="0"/>
              <a:t>SOPs and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2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14475"/>
            <a:ext cx="4081463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AutoShape 5"/>
          <p:cNvSpPr>
            <a:spLocks noChangeArrowheads="1"/>
          </p:cNvSpPr>
          <p:nvPr/>
        </p:nvSpPr>
        <p:spPr bwMode="auto">
          <a:xfrm>
            <a:off x="1295400" y="1828800"/>
            <a:ext cx="1219200" cy="990600"/>
          </a:xfrm>
          <a:prstGeom prst="rightArrow">
            <a:avLst>
              <a:gd name="adj1" fmla="val 50000"/>
              <a:gd name="adj2" fmla="val 30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Purpose</a:t>
            </a:r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457200" y="3505200"/>
            <a:ext cx="2057400" cy="990600"/>
          </a:xfrm>
          <a:prstGeom prst="rightArrow">
            <a:avLst>
              <a:gd name="adj1" fmla="val 50000"/>
              <a:gd name="adj2" fmla="val 51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Responsibilities</a:t>
            </a:r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7010400" y="2895600"/>
            <a:ext cx="1524000" cy="990600"/>
          </a:xfrm>
          <a:prstGeom prst="leftArrow">
            <a:avLst>
              <a:gd name="adj1" fmla="val 50000"/>
              <a:gd name="adj2" fmla="val 384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Scope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7010400" y="5181600"/>
            <a:ext cx="1676400" cy="990600"/>
          </a:xfrm>
          <a:prstGeom prst="leftArrow">
            <a:avLst>
              <a:gd name="adj1" fmla="val 50000"/>
              <a:gd name="adj2" fmla="val 423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Definitions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" y="76200"/>
            <a:ext cx="8991600" cy="762000"/>
          </a:xfrm>
          <a:prstGeom prst="rect">
            <a:avLst/>
          </a:prstGeom>
          <a:solidFill>
            <a:srgbClr val="5E4FA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dirty="0" smtClean="0"/>
              <a:t>SOPs and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animBg="1"/>
      <p:bldP spid="28678" grpId="0" animBg="1"/>
      <p:bldP spid="28679" grpId="0" animBg="1"/>
      <p:bldP spid="2868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152400" y="4343400"/>
            <a:ext cx="2362200" cy="990600"/>
          </a:xfrm>
          <a:prstGeom prst="rightArrow">
            <a:avLst>
              <a:gd name="adj1" fmla="val 50000"/>
              <a:gd name="adj2" fmla="val 596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(types of training)</a:t>
            </a:r>
          </a:p>
        </p:txBody>
      </p:sp>
      <p:sp>
        <p:nvSpPr>
          <p:cNvPr id="30725" name="AutoShape 5"/>
          <p:cNvSpPr>
            <a:spLocks noChangeArrowheads="1"/>
          </p:cNvSpPr>
          <p:nvPr/>
        </p:nvSpPr>
        <p:spPr bwMode="auto">
          <a:xfrm>
            <a:off x="7010400" y="2286000"/>
            <a:ext cx="1524000" cy="990600"/>
          </a:xfrm>
          <a:prstGeom prst="leftArrow">
            <a:avLst>
              <a:gd name="adj1" fmla="val 50000"/>
              <a:gd name="adj2" fmla="val 384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sz="2400"/>
              <a:t>Procedure</a:t>
            </a:r>
          </a:p>
        </p:txBody>
      </p:sp>
      <p:pic>
        <p:nvPicPr>
          <p:cNvPr id="1229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4129088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200" y="76200"/>
            <a:ext cx="8991600" cy="762000"/>
          </a:xfrm>
          <a:prstGeom prst="rect">
            <a:avLst/>
          </a:prstGeom>
          <a:solidFill>
            <a:srgbClr val="5E4FA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dirty="0" smtClean="0"/>
              <a:t>SOPs and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7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animBg="1"/>
      <p:bldP spid="307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Citing </a:t>
            </a:r>
            <a:r>
              <a:rPr lang="en-US" dirty="0" err="1"/>
              <a:t>REDCap</a:t>
            </a:r>
            <a:r>
              <a:rPr lang="en-US" dirty="0"/>
              <a:t> in </a:t>
            </a:r>
            <a:r>
              <a:rPr lang="en-US" dirty="0" smtClean="0"/>
              <a:t>Grants/IRB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How should I describe </a:t>
            </a:r>
            <a:r>
              <a:rPr lang="en-US" dirty="0" err="1" smtClean="0"/>
              <a:t>REDCap</a:t>
            </a:r>
            <a:r>
              <a:rPr lang="en-US" dirty="0" smtClean="0"/>
              <a:t> in grant or IRB applications?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Data for this study will be entered into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a database software system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developed by Vanderbilt University for electronic collection and management of research and clinical trial data.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uses a MySQL database via secure web interface with data checks used during data entry to ensure data quality. 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includes a complete suite of features to support HIPAA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FERPA compliance, including a full audit trail, user-based privileges, and integration with the institutional LDAP server. 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also enables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automated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export mechanism to common statistical packages (SPSS, SAS,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Stata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R/S-Plus), simultaneous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multi-user and multi-site access, full control over individual-level data access permissions, and remote survey and form-based data capture methods. 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technical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support is provided by the Biomedical and Behavioral Methodology Core of the Department of Pediatrics, College of Medicine.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 MySQL database and the web server will both be housed on secure servers operated by the University of Oklahoma Health Sciences Center Information Technology.  The servers are in a physically secure data center on campus and are backed up nightly, with backups stored in accordance with the OUHSC IT schedule of daily, weekly, and monthly tape retentions of 1 month, 3 months, and 6 months, respectively.  Weekly backup tapes are stored offsite. The OUHSC IT servers provide a stable, secure, well-maintained high-capacity data storage environment, and both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and MySQL are widely-used, powerful, reliable, well-supported systems.  Access to the study’s data in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will be restricted to the members of the study team by username and password.</a:t>
            </a:r>
          </a:p>
        </p:txBody>
      </p:sp>
    </p:spTree>
    <p:extLst>
      <p:ext uri="{BB962C8B-B14F-4D97-AF65-F5344CB8AC3E}">
        <p14:creationId xmlns:p14="http://schemas.microsoft.com/office/powerpoint/2010/main" val="155217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Citing </a:t>
            </a:r>
            <a:r>
              <a:rPr lang="en-US" dirty="0" err="1" smtClean="0"/>
              <a:t>REDCap</a:t>
            </a:r>
            <a:r>
              <a:rPr lang="en-US" dirty="0" smtClean="0"/>
              <a:t> in Manuscripts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should I cite </a:t>
            </a:r>
            <a:r>
              <a:rPr lang="en-US" dirty="0" err="1" smtClean="0"/>
              <a:t>REDCap</a:t>
            </a:r>
            <a:r>
              <a:rPr lang="en-US" dirty="0" smtClean="0"/>
              <a:t> in study manuscripts?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Study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were collected and managed using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electronic data capture tools hosted at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 University of Oklahoma Health Sciences Center.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(Research Electronic Data Capture) is a secure, web-based application designed to support data capture for research studies, providing: 1) an intuitive interface for validated data entry; 2) audit trails for tracking data manipulation and export procedures; 3) automated export procedures for seamless data downloads to common statistical packages; and 4) procedures for importing data from external sources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Paul A. Harris, Robert Taylor, Robert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Thielke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Jonathon Payne, Nathaniel Gonzalez, Jose G.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Conde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Research electronic data capture 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REDCap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 - A metadata-driven methodology and workflow process for providing translational research informatics support, J Biomed Inform. 2009 Apr; 42(2): 377-81. Link to article: </a:t>
            </a:r>
            <a:r>
              <a:rPr lang="en-US" u="sng" dirty="0">
                <a:hlinkClick r:id="rId2"/>
              </a:rPr>
              <a:t>http://dx.doi.org/10.1016/j.jbi.2008.08.010</a:t>
            </a:r>
            <a:endParaRPr lang="en-US" baseline="30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Comments or Questions???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26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9225"/>
              </p:ext>
            </p:extLst>
          </p:nvPr>
        </p:nvGraphicFramePr>
        <p:xfrm>
          <a:off x="152400" y="76200"/>
          <a:ext cx="8839200" cy="5700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8000"/>
                <a:gridCol w="3276600"/>
                <a:gridCol w="2514600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  <a:endParaRPr lang="en-US" sz="4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3E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REDCap</a:t>
                      </a:r>
                      <a:endParaRPr lang="en-US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3E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Qualtrics</a:t>
                      </a:r>
                      <a:endParaRPr lang="en-US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3E4F"/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Data Dictionary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?</a:t>
                      </a:r>
                      <a:endParaRPr lang="en-US" sz="1700" dirty="0"/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Data </a:t>
                      </a:r>
                      <a:r>
                        <a:rPr lang="en-US" sz="1700" b="1" u="none" strike="noStrike" dirty="0" smtClean="0">
                          <a:effectLst/>
                        </a:rPr>
                        <a:t>Import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 smtClean="0">
                          <a:effectLst/>
                        </a:rPr>
                        <a:t>Data</a:t>
                      </a:r>
                      <a:r>
                        <a:rPr lang="en-US" sz="17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700" b="1" u="none" strike="noStrike" dirty="0" smtClean="0">
                          <a:effectLst/>
                        </a:rPr>
                        <a:t>Export &amp; Summaries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5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E-mail </a:t>
                      </a:r>
                      <a:r>
                        <a:rPr lang="en-US" sz="1700" b="1" u="none" strike="noStrike" dirty="0" smtClean="0">
                          <a:effectLst/>
                        </a:rPr>
                        <a:t>survey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 smtClean="0">
                          <a:effectLst/>
                        </a:rPr>
                        <a:t>Only </a:t>
                      </a:r>
                      <a:r>
                        <a:rPr lang="en-US" sz="1700" u="none" strike="noStrike" dirty="0">
                          <a:effectLst/>
                        </a:rPr>
                        <a:t>using a survey </a:t>
                      </a:r>
                      <a:r>
                        <a:rPr lang="en-US" sz="1700" u="none" strike="noStrike" dirty="0" smtClean="0">
                          <a:effectLst/>
                        </a:rPr>
                        <a:t>form,</a:t>
                      </a:r>
                      <a:br>
                        <a:rPr lang="en-US" sz="1700" u="none" strike="noStrike" dirty="0" smtClean="0">
                          <a:effectLst/>
                        </a:rPr>
                      </a:br>
                      <a:r>
                        <a:rPr lang="en-US" sz="1700" u="none" strike="noStrike" dirty="0" smtClean="0">
                          <a:effectLst/>
                        </a:rPr>
                        <a:t>not a </a:t>
                      </a:r>
                      <a:r>
                        <a:rPr lang="en-US" sz="1700" u="none" strike="noStrike" dirty="0">
                          <a:effectLst/>
                        </a:rPr>
                        <a:t>data collection form.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Copy </a:t>
                      </a:r>
                      <a:r>
                        <a:rPr lang="en-US" sz="1700" b="1" u="none" strike="noStrike" dirty="0" smtClean="0">
                          <a:effectLst/>
                        </a:rPr>
                        <a:t>other surveys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Survey </a:t>
                      </a:r>
                      <a:r>
                        <a:rPr lang="en-US" sz="1700" b="1" u="none" strike="noStrike" dirty="0" smtClean="0">
                          <a:effectLst/>
                        </a:rPr>
                        <a:t>templates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Branching </a:t>
                      </a:r>
                      <a:r>
                        <a:rPr lang="en-US" sz="1700" b="1" u="none" strike="noStrike" dirty="0" smtClean="0">
                          <a:effectLst/>
                        </a:rPr>
                        <a:t>logic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Branching logic for individual </a:t>
                      </a:r>
                      <a:r>
                        <a:rPr lang="en-US" sz="1700" u="none" strike="noStrike" dirty="0" smtClean="0">
                          <a:effectLst/>
                        </a:rPr>
                        <a:t>Qs.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Branching </a:t>
                      </a:r>
                      <a:r>
                        <a:rPr lang="en-US" sz="1700" u="none" strike="noStrike" dirty="0" smtClean="0">
                          <a:effectLst/>
                        </a:rPr>
                        <a:t>for </a:t>
                      </a:r>
                      <a:r>
                        <a:rPr lang="en-US" sz="1700" u="none" strike="noStrike" dirty="0">
                          <a:effectLst/>
                        </a:rPr>
                        <a:t>individual </a:t>
                      </a:r>
                      <a:r>
                        <a:rPr lang="en-US" sz="1700" u="none" strike="noStrike" dirty="0" smtClean="0">
                          <a:effectLst/>
                        </a:rPr>
                        <a:t>Qs and </a:t>
                      </a:r>
                      <a:r>
                        <a:rPr lang="en-US" sz="1700" u="none" strike="noStrike" dirty="0">
                          <a:effectLst/>
                        </a:rPr>
                        <a:t>for groups of </a:t>
                      </a:r>
                      <a:r>
                        <a:rPr lang="en-US" sz="1700" u="none" strike="noStrike" dirty="0" smtClean="0">
                          <a:effectLst/>
                        </a:rPr>
                        <a:t>Qs.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u="none" strike="noStrike" dirty="0" smtClean="0">
                          <a:effectLst/>
                        </a:rPr>
                        <a:t>Audio capabilities</a:t>
                      </a:r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Done via html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?</a:t>
                      </a:r>
                      <a:endParaRPr lang="en-US" sz="1700" dirty="0"/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Expiration capabilities: </a:t>
                      </a:r>
                      <a:r>
                        <a:rPr lang="en-US" sz="1700" b="1" u="none" strike="noStrike" dirty="0" smtClean="0">
                          <a:effectLst/>
                        </a:rPr>
                        <a:t/>
                      </a:r>
                      <a:br>
                        <a:rPr lang="en-US" sz="1700" b="1" u="none" strike="noStrike" dirty="0" smtClean="0">
                          <a:effectLst/>
                        </a:rPr>
                      </a:br>
                      <a:r>
                        <a:rPr lang="en-US" sz="1700" b="1" u="none" strike="noStrike" dirty="0" smtClean="0">
                          <a:effectLst/>
                        </a:rPr>
                        <a:t>(</a:t>
                      </a:r>
                      <a:r>
                        <a:rPr lang="en-US" sz="1700" b="1" u="none" strike="noStrike" dirty="0" err="1" smtClean="0">
                          <a:effectLst/>
                        </a:rPr>
                        <a:t>eg</a:t>
                      </a:r>
                      <a:r>
                        <a:rPr lang="en-US" sz="1700" b="1" u="none" strike="noStrike" dirty="0" smtClean="0">
                          <a:effectLst/>
                        </a:rPr>
                        <a:t>, </a:t>
                      </a:r>
                      <a:r>
                        <a:rPr lang="en-US" sz="1700" b="1" u="none" strike="noStrike" dirty="0">
                          <a:effectLst/>
                        </a:rPr>
                        <a:t>1 week to respond)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Spell </a:t>
                      </a:r>
                      <a:r>
                        <a:rPr lang="en-US" sz="1700" b="1" u="none" strike="noStrike" dirty="0" smtClean="0">
                          <a:effectLst/>
                        </a:rPr>
                        <a:t>check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API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31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Free to </a:t>
                      </a:r>
                      <a:r>
                        <a:rPr lang="en-US" sz="17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academic institutions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n?</a:t>
                      </a:r>
                      <a:endParaRPr lang="en-US" sz="1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5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 dirty="0">
                          <a:effectLst/>
                        </a:rPr>
                        <a:t>Offline </a:t>
                      </a:r>
                      <a:r>
                        <a:rPr lang="en-US" sz="1700" b="1" u="none" strike="noStrike" dirty="0" smtClean="0">
                          <a:effectLst/>
                        </a:rPr>
                        <a:t>data </a:t>
                      </a:r>
                      <a:r>
                        <a:rPr lang="en-US" sz="1700" b="1" u="none" strike="noStrike" dirty="0">
                          <a:effectLst/>
                        </a:rPr>
                        <a:t>capture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 dirty="0">
                          <a:effectLst/>
                        </a:rPr>
                        <a:t>Currently, there is not an official </a:t>
                      </a:r>
                      <a:r>
                        <a:rPr lang="en-US" sz="1700" u="none" strike="noStrike" dirty="0" err="1">
                          <a:effectLst/>
                        </a:rPr>
                        <a:t>REDCap</a:t>
                      </a:r>
                      <a:r>
                        <a:rPr lang="en-US" sz="1700" u="none" strike="noStrike" dirty="0">
                          <a:effectLst/>
                        </a:rPr>
                        <a:t> offline data capture component.  However, CCAN has created an "in-house" off-line version of </a:t>
                      </a:r>
                      <a:r>
                        <a:rPr lang="en-US" sz="1700" u="none" strike="noStrike" dirty="0" err="1">
                          <a:effectLst/>
                        </a:rPr>
                        <a:t>REDCap</a:t>
                      </a:r>
                      <a:r>
                        <a:rPr lang="en-US" sz="1700" u="none" strike="noStrike" dirty="0">
                          <a:effectLst/>
                        </a:rPr>
                        <a:t> that is currently in use.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419" marR="7419" marT="741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6019800"/>
            <a:ext cx="914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Our exposure to </a:t>
            </a:r>
            <a:r>
              <a:rPr lang="en-US" sz="2400" dirty="0" err="1" smtClean="0"/>
              <a:t>Qualtrics</a:t>
            </a:r>
            <a:r>
              <a:rPr lang="en-US" sz="2400" dirty="0" smtClean="0"/>
              <a:t> is limited.</a:t>
            </a:r>
            <a:br>
              <a:rPr lang="en-US" sz="2400" dirty="0" smtClean="0"/>
            </a:br>
            <a:r>
              <a:rPr lang="en-US" sz="2400" dirty="0" smtClean="0"/>
              <a:t>Please don’t interpret this as the authoritative guide.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Motivation: MIECHV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4 statisticians on the project.</a:t>
            </a:r>
            <a:br>
              <a:rPr lang="en-US" dirty="0" smtClean="0"/>
            </a:br>
            <a:r>
              <a:rPr lang="en-US" sz="2400" i="1" dirty="0" smtClean="0">
                <a:solidFill>
                  <a:srgbClr val="9E0142"/>
                </a:solidFill>
              </a:rPr>
              <a:t>sharing software development.</a:t>
            </a:r>
            <a:endParaRPr lang="en-US" sz="2800" i="1" dirty="0" smtClean="0">
              <a:solidFill>
                <a:srgbClr val="9E014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20+ people on the project (1/3 off-site).</a:t>
            </a:r>
            <a:br>
              <a:rPr lang="en-US" dirty="0" smtClean="0"/>
            </a:br>
            <a:r>
              <a:rPr lang="en-US" sz="2400" i="1" dirty="0" smtClean="0">
                <a:solidFill>
                  <a:srgbClr val="9E0142"/>
                </a:solidFill>
              </a:rPr>
              <a:t>exchanging participant-level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3 partnering organizations.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(OSDH, WIC, OHCA)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i="1" dirty="0" smtClean="0">
                <a:solidFill>
                  <a:srgbClr val="9E0142"/>
                </a:solidFill>
              </a:rPr>
              <a:t>-receiving their subject-level &amp; agency-level data.</a:t>
            </a:r>
            <a:br>
              <a:rPr lang="en-US" sz="2400" i="1" dirty="0" smtClean="0">
                <a:solidFill>
                  <a:srgbClr val="9E0142"/>
                </a:solidFill>
              </a:rPr>
            </a:br>
            <a:r>
              <a:rPr lang="en-US" sz="2400" i="1" dirty="0" smtClean="0">
                <a:solidFill>
                  <a:srgbClr val="9E0142"/>
                </a:solidFill>
              </a:rPr>
              <a:t>-distributing results –fresh &amp; frequently.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Academics in different areas.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(particularly at OUHSC)</a:t>
            </a:r>
            <a:b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i="1" dirty="0" smtClean="0">
                <a:solidFill>
                  <a:srgbClr val="9E0142"/>
                </a:solidFill>
              </a:rPr>
              <a:t>exchanging tools and workflows.</a:t>
            </a:r>
            <a:endParaRPr lang="en-US" sz="2800" i="1" dirty="0" smtClean="0">
              <a:solidFill>
                <a:srgbClr val="9E014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Researchers in other states pursuing similar goals.</a:t>
            </a:r>
            <a:br>
              <a:rPr lang="en-US" dirty="0" smtClean="0"/>
            </a:br>
            <a:r>
              <a:rPr lang="en-US" sz="2400" i="1" dirty="0" smtClean="0">
                <a:solidFill>
                  <a:srgbClr val="9E0142"/>
                </a:solidFill>
              </a:rPr>
              <a:t>publishing ideas and replicating previous work.</a:t>
            </a:r>
          </a:p>
        </p:txBody>
      </p:sp>
    </p:spTree>
    <p:extLst>
      <p:ext uri="{BB962C8B-B14F-4D97-AF65-F5344CB8AC3E}">
        <p14:creationId xmlns:p14="http://schemas.microsoft.com/office/powerpoint/2010/main" val="42558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err="1" smtClean="0"/>
              <a:t>REDCap</a:t>
            </a:r>
            <a:r>
              <a:rPr lang="en-US" sz="4900" dirty="0" smtClean="0"/>
              <a:t> Software Highlights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3429" y="914400"/>
            <a:ext cx="298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Built-in project Calendar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9" y="1295400"/>
            <a:ext cx="2909371" cy="22239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7" y="3962400"/>
            <a:ext cx="2165863" cy="271035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7527" y="3581400"/>
            <a:ext cx="239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Built-in Export Formats</a:t>
            </a:r>
            <a:endParaRPr lang="en-US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47800"/>
            <a:ext cx="3360661" cy="13789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9200" y="914400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Scheduling Module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91200" y="1143000"/>
            <a:ext cx="160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(Define Events)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339" y="3200400"/>
            <a:ext cx="3360661" cy="140458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68747" y="2895600"/>
            <a:ext cx="21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(Assign Instruments)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920154"/>
            <a:ext cx="2408153" cy="1752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15000" y="4583668"/>
            <a:ext cx="224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(Schedule Participant)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smtClean="0"/>
              <a:t>REDCap Project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redcap1.mayo.edu/redcap/index.php?action=training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Traditional </a:t>
            </a:r>
            <a:r>
              <a:rPr lang="en-US" dirty="0"/>
              <a:t>Database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i="1" dirty="0"/>
              <a:t>classic </a:t>
            </a:r>
            <a:r>
              <a:rPr lang="en-US" sz="2800" i="1" dirty="0" smtClean="0"/>
              <a:t>model</a:t>
            </a:r>
            <a:br>
              <a:rPr lang="en-US" sz="2800" i="1" dirty="0" smtClean="0"/>
            </a:br>
            <a:endParaRPr lang="en-US" sz="28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Parent-Child </a:t>
            </a:r>
            <a:r>
              <a:rPr lang="en-US" dirty="0"/>
              <a:t>Linking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i="1" dirty="0" err="1"/>
              <a:t>linking</a:t>
            </a:r>
            <a:r>
              <a:rPr lang="en-US" sz="2800" i="1" dirty="0"/>
              <a:t> </a:t>
            </a:r>
            <a:r>
              <a:rPr lang="en-US" sz="2800" i="1" dirty="0" smtClean="0"/>
              <a:t>together multiple databases</a:t>
            </a:r>
            <a:br>
              <a:rPr lang="en-US" sz="2800" i="1" dirty="0" smtClean="0"/>
            </a:br>
            <a:endParaRPr lang="en-US" sz="28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Operations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/>
              <a:t>use case for </a:t>
            </a:r>
            <a:r>
              <a:rPr lang="en-US" sz="2800" i="1" dirty="0" smtClean="0"/>
              <a:t>non-study/non-trial</a:t>
            </a:r>
          </a:p>
          <a:p>
            <a:pPr marL="514350" indent="-514350">
              <a:buFont typeface="+mj-lt"/>
              <a:buAutoNum type="arabicPeriod"/>
            </a:pPr>
            <a:endParaRPr lang="en-US" sz="2800" i="1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Longitudinal Database</a:t>
            </a:r>
            <a:br>
              <a:rPr lang="en-US" sz="3600" dirty="0"/>
            </a:br>
            <a:r>
              <a:rPr lang="en-US" i="1" dirty="0"/>
              <a:t>multi-use forms with time points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1448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762000"/>
          </a:xfrm>
          <a:solidFill>
            <a:srgbClr val="9E0142"/>
          </a:solidFill>
        </p:spPr>
        <p:txBody>
          <a:bodyPr>
            <a:normAutofit fontScale="90000"/>
          </a:bodyPr>
          <a:lstStyle/>
          <a:p>
            <a:pPr marL="0" indent="0"/>
            <a:r>
              <a:rPr lang="en-US" sz="4900" dirty="0" err="1" smtClean="0"/>
              <a:t>REDCap</a:t>
            </a:r>
            <a:r>
              <a:rPr lang="en-US" sz="4900" dirty="0" smtClean="0"/>
              <a:t> Front-End Data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/>
          </a:bodyPr>
          <a:lstStyle/>
          <a:p>
            <a:r>
              <a:rPr lang="en-US" dirty="0" smtClean="0"/>
              <a:t>You have 2 options</a:t>
            </a:r>
          </a:p>
          <a:p>
            <a:pPr lvl="1"/>
            <a:r>
              <a:rPr lang="en-US" dirty="0" smtClean="0"/>
              <a:t>Survey-based data entry</a:t>
            </a:r>
          </a:p>
          <a:p>
            <a:pPr lvl="2"/>
            <a:r>
              <a:rPr lang="en-US" dirty="0" smtClean="0"/>
              <a:t>“Prettier” interface</a:t>
            </a:r>
          </a:p>
          <a:p>
            <a:pPr lvl="2"/>
            <a:r>
              <a:rPr lang="en-US" dirty="0" smtClean="0"/>
              <a:t>Public and private audience options</a:t>
            </a:r>
          </a:p>
          <a:p>
            <a:pPr lvl="2"/>
            <a:r>
              <a:rPr lang="en-US" dirty="0" smtClean="0"/>
              <a:t>Email tracking system </a:t>
            </a:r>
          </a:p>
          <a:p>
            <a:pPr lvl="1"/>
            <a:r>
              <a:rPr lang="en-US" dirty="0"/>
              <a:t>Form-based data </a:t>
            </a:r>
            <a:r>
              <a:rPr lang="en-US" dirty="0" smtClean="0"/>
              <a:t>entry</a:t>
            </a:r>
          </a:p>
          <a:p>
            <a:pPr lvl="2"/>
            <a:r>
              <a:rPr lang="en-US" dirty="0" smtClean="0"/>
              <a:t>One-stop shop for data entry, scheduling, and data management</a:t>
            </a:r>
          </a:p>
          <a:p>
            <a:pPr lvl="2"/>
            <a:r>
              <a:rPr lang="en-US" dirty="0" smtClean="0"/>
              <a:t>Familiar interface, resembles most form-based database software (e.g., MS Access)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Words>1900</Words>
  <Application>Microsoft Office PowerPoint</Application>
  <PresentationFormat>On-screen Show (4:3)</PresentationFormat>
  <Paragraphs>386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Garamond</vt:lpstr>
      <vt:lpstr>Wingdings</vt:lpstr>
      <vt:lpstr>Office Theme</vt:lpstr>
      <vt:lpstr>Optimizing Study Management Using                  :  A secure web application for building and managing surveys and databases</vt:lpstr>
      <vt:lpstr>Presentation Outline</vt:lpstr>
      <vt:lpstr>REDCap overview (http://project-redcap.org/)</vt:lpstr>
      <vt:lpstr>REDCap Software Features</vt:lpstr>
      <vt:lpstr>OUHSC Becomes REDCap Partner</vt:lpstr>
      <vt:lpstr>Motivation: MIECHV Collaboration</vt:lpstr>
      <vt:lpstr>REDCap Software Highlights</vt:lpstr>
      <vt:lpstr>REDCap Project Types</vt:lpstr>
      <vt:lpstr>REDCap Front-End Data Entry</vt:lpstr>
      <vt:lpstr>Brief REDCap Demo</vt:lpstr>
      <vt:lpstr>Example: Survey-based Data Entry</vt:lpstr>
      <vt:lpstr>Example: Survey-based Data Entry</vt:lpstr>
      <vt:lpstr>Example Form-based Data Entry</vt:lpstr>
      <vt:lpstr>Thomas’ Data Entry Demonstration</vt:lpstr>
      <vt:lpstr>Data Dictionary Demos</vt:lpstr>
      <vt:lpstr>Possible REDCap Workflows</vt:lpstr>
      <vt:lpstr>Scenarios Favoring REDCap</vt:lpstr>
      <vt:lpstr>Scenario NOT favoring REDCap</vt:lpstr>
      <vt:lpstr>Scenarios Favoring REDCap</vt:lpstr>
      <vt:lpstr>Project Management with REDCap</vt:lpstr>
      <vt:lpstr>Productivity Monitoring</vt:lpstr>
      <vt:lpstr>MIECHV Project Productivity Indicators</vt:lpstr>
      <vt:lpstr>Example Report (Project Aggregate)</vt:lpstr>
      <vt:lpstr>Example Report (6 Month History)</vt:lpstr>
      <vt:lpstr>Example Report (7 Day History)</vt:lpstr>
      <vt:lpstr>Example Report (Project Aggregate)</vt:lpstr>
      <vt:lpstr>Example Report (4 Week History)</vt:lpstr>
      <vt:lpstr>REDCap Advantages</vt:lpstr>
      <vt:lpstr>Reports for Outcomes: within REDCap </vt:lpstr>
      <vt:lpstr>PowerPoint Presentation</vt:lpstr>
      <vt:lpstr>Reports for Outcomes: Examples</vt:lpstr>
      <vt:lpstr>Quick for Internal Audiences</vt:lpstr>
      <vt:lpstr>Text and Graphs for External Audiences</vt:lpstr>
      <vt:lpstr>Text and Graphs for External Audiences</vt:lpstr>
      <vt:lpstr>Text and Graphs for External Audiences</vt:lpstr>
      <vt:lpstr>Text and Graphs for External Audiences</vt:lpstr>
      <vt:lpstr>Text and Graphs for External Audiences</vt:lpstr>
      <vt:lpstr>Tables for External Audiences</vt:lpstr>
      <vt:lpstr>PowerPoint Presentation</vt:lpstr>
      <vt:lpstr>PowerPoint Presentation</vt:lpstr>
      <vt:lpstr>Goals</vt:lpstr>
      <vt:lpstr>Collaboration among</vt:lpstr>
      <vt:lpstr>Accessing OUHSC REDCap</vt:lpstr>
      <vt:lpstr>Intro to Security Concepts</vt:lpstr>
      <vt:lpstr>Underlying Security Concepts Part 1</vt:lpstr>
      <vt:lpstr>Underlying Security Concepts Part 2</vt:lpstr>
      <vt:lpstr>The design of the project is as follows:</vt:lpstr>
      <vt:lpstr>SOPs and Documenting Projects in REDCap</vt:lpstr>
      <vt:lpstr>SOPs and Documenting Projects in REDCap</vt:lpstr>
      <vt:lpstr>The design of the project is as follows: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Citing REDCap in Grants/IRB</vt:lpstr>
      <vt:lpstr>Citing REDCap in Manuscripts</vt:lpstr>
      <vt:lpstr>Thank You!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Management with REDCap and other tools</dc:title>
  <dc:creator>Beasley, William H.  (HSC)</dc:creator>
  <cp:lastModifiedBy>Bard, David E. (HSC)</cp:lastModifiedBy>
  <cp:revision>430</cp:revision>
  <dcterms:created xsi:type="dcterms:W3CDTF">2006-08-16T00:00:00Z</dcterms:created>
  <dcterms:modified xsi:type="dcterms:W3CDTF">2013-09-20T20:09:02Z</dcterms:modified>
</cp:coreProperties>
</file>